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58" r:id="rId3"/>
    <p:sldId id="272" r:id="rId4"/>
    <p:sldId id="262" r:id="rId5"/>
    <p:sldId id="259" r:id="rId6"/>
    <p:sldId id="260" r:id="rId7"/>
    <p:sldId id="261" r:id="rId8"/>
    <p:sldId id="267" r:id="rId9"/>
    <p:sldId id="273" r:id="rId10"/>
    <p:sldId id="274" r:id="rId11"/>
    <p:sldId id="263" r:id="rId12"/>
    <p:sldId id="266" r:id="rId13"/>
    <p:sldId id="268" r:id="rId14"/>
    <p:sldId id="276" r:id="rId15"/>
    <p:sldId id="269" r:id="rId16"/>
    <p:sldId id="265" r:id="rId17"/>
    <p:sldId id="275" r:id="rId18"/>
    <p:sldId id="264" r:id="rId19"/>
  </p:sldIdLst>
  <p:sldSz cx="9144000" cy="6858000" type="screen4x3"/>
  <p:notesSz cx="71024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65" autoAdjust="0"/>
  </p:normalViewPr>
  <p:slideViewPr>
    <p:cSldViewPr>
      <p:cViewPr varScale="1">
        <p:scale>
          <a:sx n="88" d="100"/>
          <a:sy n="88" d="100"/>
        </p:scale>
        <p:origin x="14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Sheet1!$A$28</c:f>
              <c:strCache>
                <c:ptCount val="1"/>
                <c:pt idx="0">
                  <c:v>Class Starts in 15 Minutes!  What Can I Do to Break the Ice?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7AB087F2-D192-4A43-B820-209DD46F050D}" type="PERCENTAGE">
                      <a:rPr lang="en-US" baseline="0"/>
                      <a:pPr/>
                      <a:t>[PERCENTAGE]</a:t>
                    </a:fld>
                    <a:endParaRPr lang="en-US" baseline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Sheet1!$B$28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57909347869981"/>
          <c:y val="6.3492063492063489E-2"/>
          <c:w val="0.4630688471633353"/>
          <c:h val="0.81625695093198081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4.8878205128205066E-2"/>
                  <c:y val="-0.1021393568999848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96074348879467"/>
                      <c:h val="0.1158083574884306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3942307692307693"/>
                  <c:y val="-4.497354497354499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2428982434887946"/>
                  <c:y val="7.936507936507936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0897435897435855E-2"/>
                  <c:y val="0.1347238037552998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How Can Students Get Experience with Independent Research</a:t>
                    </a:r>
                    <a:r>
                      <a:rPr lang="en-US" baseline="0" dirty="0"/>
                      <a:t>
</a:t>
                    </a:r>
                    <a:fld id="{61E613EB-6889-4835-B46E-56F338C325FA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04487179487171"/>
                      <c:h val="0.15753846153846154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0.11778846153846154"/>
                  <c:y val="-3.692176240886595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63382041187159"/>
                      <c:h val="0.15193819099058681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-0.12740390924692108"/>
                  <c:y val="-8.396588338335707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26282051282047"/>
                      <c:h val="0.1519381909905868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Sheet1!$A$31:$A$36</c:f>
              <c:strCache>
                <c:ptCount val="6"/>
                <c:pt idx="0">
                  <c:v>How Can We Break the Ice</c:v>
                </c:pt>
                <c:pt idx="1">
                  <c:v>How Can We Get to Know Each Other</c:v>
                </c:pt>
                <c:pt idx="2">
                  <c:v>How Can I Get Students Immediately Engaged</c:v>
                </c:pt>
                <c:pt idx="3">
                  <c:v>How Can Students Give Experience with First-Hand Research</c:v>
                </c:pt>
                <c:pt idx="4">
                  <c:v>How Can Students Practice Analyzing Charts and Graphs</c:v>
                </c:pt>
                <c:pt idx="5">
                  <c:v>How Can I Get Students to Draw Their Own Conclusions</c:v>
                </c:pt>
              </c:strCache>
            </c:strRef>
          </c:cat>
          <c:val>
            <c:numRef>
              <c:f>Sheet1!$B$31:$B$36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Sheet1!$A$7:$A$12</c:f>
              <c:strCache>
                <c:ptCount val="6"/>
                <c:pt idx="0">
                  <c:v>Help Others</c:v>
                </c:pt>
                <c:pt idx="1">
                  <c:v>Experience with Teaching</c:v>
                </c:pt>
                <c:pt idx="2">
                  <c:v>An Inspirational Teacher</c:v>
                </c:pt>
                <c:pt idx="3">
                  <c:v>Positive Experiences in School</c:v>
                </c:pt>
                <c:pt idx="4">
                  <c:v>Loved the Subject Matter</c:v>
                </c:pt>
                <c:pt idx="5">
                  <c:v>Born to Teach</c:v>
                </c:pt>
              </c:strCache>
            </c:strRef>
          </c:cat>
          <c:val>
            <c:numRef>
              <c:f>Sheet1!$B$7:$B$12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Sheet1!$A$7:$A$12</c:f>
              <c:strCache>
                <c:ptCount val="6"/>
                <c:pt idx="0">
                  <c:v>Help Others</c:v>
                </c:pt>
                <c:pt idx="1">
                  <c:v>Experience with Teaching</c:v>
                </c:pt>
                <c:pt idx="2">
                  <c:v>An Inspirational Teacher</c:v>
                </c:pt>
                <c:pt idx="3">
                  <c:v>Positive Experiences in School</c:v>
                </c:pt>
                <c:pt idx="4">
                  <c:v>Loved the Subject Matter</c:v>
                </c:pt>
                <c:pt idx="5">
                  <c:v>Born to Teach</c:v>
                </c:pt>
              </c:strCache>
            </c:strRef>
          </c:cat>
          <c:val>
            <c:numRef>
              <c:f>Sheet1!$B$7:$B$12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56712528"/>
        <c:axId val="256712136"/>
      </c:barChart>
      <c:valAx>
        <c:axId val="256712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Number</a:t>
                </a:r>
                <a:r>
                  <a:rPr lang="en-US" baseline="0" dirty="0" smtClean="0"/>
                  <a:t> of Teachers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712528"/>
        <c:crosses val="autoZero"/>
        <c:crossBetween val="between"/>
        <c:majorUnit val="1"/>
      </c:valAx>
      <c:catAx>
        <c:axId val="256712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7121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Sheet1!$B$38:$B$77</c:f>
              <c:numCache>
                <c:formatCode>General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2</c:v>
                </c:pt>
                <c:pt idx="18">
                  <c:v>2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6710960"/>
        <c:axId val="256707432"/>
      </c:barChart>
      <c:catAx>
        <c:axId val="256710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Age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8220994945076306"/>
              <c:y val="0.9533204118715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707432"/>
        <c:crosses val="autoZero"/>
        <c:auto val="1"/>
        <c:lblAlgn val="ctr"/>
        <c:lblOffset val="100"/>
        <c:noMultiLvlLbl val="0"/>
      </c:catAx>
      <c:valAx>
        <c:axId val="256707432"/>
        <c:scaling>
          <c:orientation val="minMax"/>
          <c:max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71096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7460317460317461E-2"/>
          <c:y val="0.23073643410852712"/>
          <c:w val="0.81587301587301586"/>
          <c:h val="0.60695690654947199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Sheet1!$A$84:$A$87</c:f>
              <c:strCache>
                <c:ptCount val="4"/>
                <c:pt idx="0">
                  <c:v>Grateful for your support and feedback</c:v>
                </c:pt>
                <c:pt idx="1">
                  <c:v>Relieved that this is over</c:v>
                </c:pt>
                <c:pt idx="2">
                  <c:v>Excited for all of your presentations</c:v>
                </c:pt>
                <c:pt idx="3">
                  <c:v>Stoked about her free luhch today</c:v>
                </c:pt>
              </c:strCache>
            </c:strRef>
          </c:cat>
          <c:val>
            <c:numRef>
              <c:f>Sheet1!$B$84:$B$87</c:f>
              <c:numCache>
                <c:formatCode>General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8492063492063493"/>
          <c:y val="0.14001892205334798"/>
          <c:w val="0.2634920634920635"/>
          <c:h val="0.76695782213269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0098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0098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/>
            </a:lvl1pPr>
          </a:lstStyle>
          <a:p>
            <a:fld id="{4B6EED96-F525-43EE-A1E9-58552FACD5BF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328"/>
            <a:ext cx="3077739" cy="470097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899328"/>
            <a:ext cx="3077739" cy="470097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/>
            </a:lvl1pPr>
          </a:lstStyle>
          <a:p>
            <a:fld id="{15EB079D-9438-49C2-BCC8-327C1E10D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98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The Power of Pie: </a:t>
            </a:r>
            <a:br>
              <a:rPr lang="en-US" dirty="0" smtClean="0"/>
            </a:br>
            <a:r>
              <a:rPr lang="en-US" sz="2800" dirty="0" smtClean="0"/>
              <a:t>Interpreting and Analyzing Data </a:t>
            </a:r>
            <a:endParaRPr lang="en-US" sz="2800" dirty="0"/>
          </a:p>
        </p:txBody>
      </p:sp>
      <p:pic>
        <p:nvPicPr>
          <p:cNvPr id="1028" name="Picture 4" descr="Trivial Pursu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506" y="2514600"/>
            <a:ext cx="4243387" cy="318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04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led us to become teachers?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374202"/>
              </p:ext>
            </p:extLst>
          </p:nvPr>
        </p:nvGraphicFramePr>
        <p:xfrm>
          <a:off x="459036" y="19050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760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led </a:t>
            </a:r>
            <a:r>
              <a:rPr lang="en-US" dirty="0" smtClean="0"/>
              <a:t>us to become </a:t>
            </a:r>
            <a:r>
              <a:rPr lang="en-US" dirty="0"/>
              <a:t>teachers?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68598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860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When Did We Know We Wanted to Teach?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111459"/>
              </p:ext>
            </p:extLst>
          </p:nvPr>
        </p:nvGraphicFramePr>
        <p:xfrm>
          <a:off x="457200" y="1600200"/>
          <a:ext cx="8229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308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086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Wow, Nicole.  How did make those cool graphs?</a:t>
            </a:r>
            <a:endParaRPr lang="en-US" dirty="0"/>
          </a:p>
        </p:txBody>
      </p:sp>
      <p:pic>
        <p:nvPicPr>
          <p:cNvPr id="4" name="Picture 2" descr="Pie Charts Are H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590800"/>
            <a:ext cx="3809998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56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7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819400"/>
          </a:xfrm>
        </p:spPr>
        <p:txBody>
          <a:bodyPr>
            <a:normAutofit/>
          </a:bodyPr>
          <a:lstStyle/>
          <a:p>
            <a:r>
              <a:rPr lang="en-US" dirty="0" smtClean="0"/>
              <a:t>So what did you learn …?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8907" y="16383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About individuals?  About us as a group? About humans?  About the world?  About conducting a survey?...</a:t>
            </a:r>
          </a:p>
        </p:txBody>
      </p:sp>
      <p:pic>
        <p:nvPicPr>
          <p:cNvPr id="5" name="Picture 2" descr="Group Projec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810000"/>
            <a:ext cx="3659648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83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Papers—what do you see?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543" y="2299380"/>
            <a:ext cx="4724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You might find…</a:t>
            </a:r>
          </a:p>
          <a:p>
            <a:pPr lvl="1"/>
            <a:r>
              <a:rPr lang="en-US" dirty="0" smtClean="0"/>
              <a:t>A portfolio draft</a:t>
            </a:r>
          </a:p>
          <a:p>
            <a:pPr lvl="1"/>
            <a:r>
              <a:rPr lang="en-US" dirty="0" smtClean="0"/>
              <a:t>The rubric</a:t>
            </a:r>
          </a:p>
          <a:p>
            <a:pPr lvl="1"/>
            <a:r>
              <a:rPr lang="en-US" dirty="0" smtClean="0"/>
              <a:t>A graded draft</a:t>
            </a:r>
          </a:p>
          <a:p>
            <a:pPr lvl="1"/>
            <a:r>
              <a:rPr lang="en-US" dirty="0" smtClean="0"/>
              <a:t>A working draft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original survey</a:t>
            </a:r>
          </a:p>
          <a:p>
            <a:pPr lvl="1"/>
            <a:r>
              <a:rPr lang="en-US" dirty="0" smtClean="0"/>
              <a:t>The assignment </a:t>
            </a:r>
            <a:r>
              <a:rPr lang="en-US" dirty="0" smtClean="0"/>
              <a:t>sheet</a:t>
            </a:r>
            <a:endParaRPr lang="en-US" dirty="0" smtClean="0"/>
          </a:p>
        </p:txBody>
      </p:sp>
      <p:pic>
        <p:nvPicPr>
          <p:cNvPr id="5" name="Picture 2" descr="Mind Bl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4355215" cy="292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5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dirty="0" smtClean="0"/>
              <a:t>What are Nicole’s questions now?</a:t>
            </a:r>
            <a:endParaRPr lang="en-US" dirty="0"/>
          </a:p>
        </p:txBody>
      </p:sp>
      <p:pic>
        <p:nvPicPr>
          <p:cNvPr id="4" name="Picture 6" descr="Fez Graph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038600"/>
            <a:ext cx="5442840" cy="1970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1828800"/>
            <a:ext cx="723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How can I get students to include more independent research in their writing?</a:t>
            </a:r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How can I connect this in-school assignment to real-world literacy?</a:t>
            </a:r>
          </a:p>
        </p:txBody>
      </p:sp>
    </p:spTree>
    <p:extLst>
      <p:ext uri="{BB962C8B-B14F-4D97-AF65-F5344CB8AC3E}">
        <p14:creationId xmlns:p14="http://schemas.microsoft.com/office/powerpoint/2010/main" val="23099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Nicole Feeling Now?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5270936"/>
              </p:ext>
            </p:extLst>
          </p:nvPr>
        </p:nvGraphicFramePr>
        <p:xfrm>
          <a:off x="533400" y="1295400"/>
          <a:ext cx="8001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59436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63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069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has Nicole been up to?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57200" y="4800600"/>
            <a:ext cx="82296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85799" y="4191000"/>
            <a:ext cx="1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066799" y="3200400"/>
            <a:ext cx="0" cy="17333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839772" y="4615149"/>
            <a:ext cx="0" cy="3185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916222" y="4574501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447800" y="466748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490603" y="2753705"/>
            <a:ext cx="13908" cy="2281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038600" y="4691349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490799" y="3526837"/>
            <a:ext cx="5001" cy="1469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4955169" y="4256151"/>
            <a:ext cx="6959" cy="732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396297" y="2614520"/>
            <a:ext cx="0" cy="2328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384684" y="4648200"/>
            <a:ext cx="3474" cy="347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999074" y="3446861"/>
            <a:ext cx="0" cy="15254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947888" y="3034945"/>
            <a:ext cx="0" cy="200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19099" y="5062251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1988</a:t>
            </a:r>
            <a:endParaRPr lang="en-US" sz="1200" dirty="0"/>
          </a:p>
        </p:txBody>
      </p:sp>
      <p:pic>
        <p:nvPicPr>
          <p:cNvPr id="1026" name="Picture 2" descr="https://encrypted-tbn1.gstatic.com/images?q=tbn:ANd9GcTdFNLohu7M94ab0h2o-Biq8T5vu1u7oW5SDcJXFNWIkgpIKNtXFpSvwp6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8" r="6906"/>
          <a:stretch/>
        </p:blipFill>
        <p:spPr bwMode="auto">
          <a:xfrm>
            <a:off x="362655" y="3526837"/>
            <a:ext cx="685800" cy="60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800099" y="5062251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1990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1214539" y="50701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1993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1722675" y="506731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1994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2172500" y="506524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1995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2727398" y="504213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1996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3253227" y="5031402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1997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7682867" y="4989073"/>
            <a:ext cx="636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Today</a:t>
            </a:r>
            <a:endParaRPr lang="en-US" sz="1200" dirty="0"/>
          </a:p>
        </p:txBody>
      </p:sp>
      <p:sp>
        <p:nvSpPr>
          <p:cNvPr id="1025" name="AutoShape 4" descr="data:image/jpeg;base64,/9j/4AAQSkZJRgABAQAAAQABAAD/2wCEAAkGBxQSEhQUExQWFhQWGBsbGBgXGBsgIBsgHR0aGyIbIRseIiggHyEmHBwcITEhJyorLi4vHSIzODMsNygvLisBCgoKDg0OGxAQGywkICQtLCwsMi0sLDAsLCwsLCwsLCw0LC8sLCwsLCwsLCwsLCwsLCwsLCwsLCwsLCwsLCwsLP/AABEIAN4A4wMBEQACEQEDEQH/xAAcAAACAwEBAQEAAAAAAAAAAAAABQQGBwMCAQj/xABEEAACAQIEBAMGAwUGBgEFAQABAgMEEQASITEFBhNBIlFhBxQycYGRI0KhM1JicrEVU4KSwdEkQ6KywvBjRFRzw+EX/8QAGwEBAAIDAQEAAAAAAAAAAAAAAAECAwQFBgf/xABBEQABAwIDBQYFAgQEBAcAAAABAAIRAyEEMUEFElFhcRMigZGh8DKxwdHhFPEjQlKSgqLC0hVyg7IkM1Nik9Pi/9oADAMBAAIRAxEAPwCnYyL6QjBEYIjBEYIjBEYIjBEYIjBF1pqd5GCRqzsb2VQSTYEmwGuwJwVXPawbzjA5rlgrJ3T8rzvRtWKLxqxBXvlG7j+EHQ/InYYibrTdjqTcQKBzI9eHVLeG0L1EqRRi7ubD/c+gGp9BgTC2KtVtJhe/IJxzryy1BOEuWicXjc7m1rg27g/oRgDK1dn40YqnvZEZj5LzynypLXmTJ4URSS5Gha3hT5nuew18gRMJjcfTwoG9cnTlqfeaQupBIIsQbEHsR2xK3QQbhdHpnCLIVYI5IViDZiu9j3tfCVAe0uLQbjMLlgrIwRGCIwRGCIwRGCIwRGCIwRGCIwRGCIwRGCIwRGCIwRGCIwRXWu9n0vukNTTkyZ4leSO3iGYZrrb4hY7b/O9hXeXIp7Wp9u6jUtBIB0ta/DrkpvsZoA9TNKf+UgUfNydfspH1wcsO3qu7Razifl+6f8+8gCovPSgLMdXTQCT18g36H564gGFo7N2saX8OsZboeH4+SunB+HLTwRQr8MaBfnYan6m5+uIXIr1jVquqHUykvAuSoaWrlqI9mFkS2kd/it6HS3kLjBbmJ2lUr0G0naZnjw96qZzfy8tdTmInK4OZHt8LD/Qi4Pz9MFhwOMdhau+LjIjiFL4DwiOkgSGMaKNT3Y92PqT/ALYLFicQ/EVDUfr6clS+LezkT8RMpsKZ/HIAdS99VHcBviJ9ThJXXo7YNLCbn84sOmh8Mkw9p3B1bhx6ahfdyrqqgABR4SPQBWJ/w4DNYNkYgjF94zvSD1z+aonJnIEtZaWa8VOdQfzP/KDsP4j9Ae1i7gu1j9rMw/cZd3oOv2VZ43Q9Comh1/DkZQTuQDofqLHEgro4er2tJtTiAVCxKzIwRGCIwRGCIwRGCIwRGCIwRGCIwRGCIwRGCIwRWj2ccOiqK0RzIHQxvoflvp313xVy5u1az6OH36ZgyE/5k9lsi3ajbqL/AHbkBh8m0B+tvriN5aWE26x3driDxGXlmtWpYBGiouyqFHyAtiF5h7i5xcdUk4jx6homcu8aSObuqC7sbbsq3P1OC3KWFxWJADQSBlOXqqrxH2tRjSCnZvWRgv6DN/UYndK6dLYDz/5jwOgn7KuVXtQrm+HpR/ypf/uJxO6t9mw8K3OT4/aEtk574g29S30VB/RcN0LZGy8IP5B5n7riOcq7/wC6k19R/thuhW/4dhf/AEwpMPP/ABBf/qCfRkjP/jfDdCxu2ThD/J6n7pvRe1WqW3UjikHewZT9wSP0w3Vq1Ng0D8JI9ffmrLw/2o0koy1Ebx5hZrgOlvI21P8AlxEFc+rsPEUzvUnA+h9+KufDOKQ1C5oJUkA/dYG3zG4+uIXIrUKtIxUaR1VO4j7OhU181RM9oWKkInxMQqg3NvCLg7XNjuMTK61LbBo4ZtJg7wm5yzPml/tY4TDBR04hjRFWWwCjzRjvufhFycBms+xa9SrXeXkmR9VlsaFiAoJJ2AFyfoMXXpCQBJXnBSjBEYIjBEYIjBEYIjBEYIjBEYIjBEYItQ9lFFBU0tRDNEkgWUN4htmW2h3B8J1GuuKHNec21Vq0azKlNxFo8j+VauBcjwUdSZ4WcXQrkYggXI1B37d774hczE7Tq4ij2dQDOZXTmfnWmorqx6kv92lrj+Y7L9dfQ4KuD2bWxNwIbxP04rK+Pc+1lUSofpITokVwT6FviP6A+WLbvFemw2ysPQvG8eJ+2XvNKKDgE0tQlNl6cr6gSXW3hL3OhI0HliZC2quLpspGtMtHC+sKdy5w6EVa01ZFJnMgjsHChSdNQFJa7WtYgWN9cQSdFgxVap2Bq0HCInKZ9beSc8u0aNW1sDQwIUhlWO6F1RoyAHtJnJPc738sVOS1cVUc3D0qgc4y5pN4JB0tCqPF5A0rMJBLe3jVMgOg2SwtbbYYu3JdSgC1gG7HKZ9U9ozbg9RYb1UYPoAt9fr/AFxX+ZaVQTj2f8h+aKWmVxwyNgLHqyPcDVBKxN/TJG2+I4o95aa7hyA6wPqQpfFuBwtLHVRKfcp4pZSq6dNkRi0VxoPGAB8yBoMN4wsVHFVQw0Xn+I0hvUEiD5Z/lJ5OXiIaN89pKtyqoRoBmChyw7EkaWxbeW2MWDUqNizBc+ExCgVcEtJOyZiksTEFo2IsR5MLHE5hZmOZiKQdEtPEfRXLl32oTxWWpXrJ+8LBx/4t9bH1xG7wXJxWw6T70junhp9x7srtxGnpeNQII5zkSQO2UDONGXKQ3w77kHbviq49J9fZtUlzbkQJy0M2zTOg4NTUELtDGqZUJZzqxsCdWOp+W2BWvUxNbFVAHumTlp5L873xkXvEYIjBEYIjBEYIjBEYIjBEYIjBEYItp5W4HSV/D6dpYELBMhYDK10JS+ZbHW19fPGNeRxmKxGFxTwx5iZ4i98inHL/AC1T8O67xuwRwpbqMLKEza5rDTU7nBamJxtXGbrXC4yjWYVF5z9pLSFoqMlU1DTbM38n7o9d/K1tbALtYDYzWQ+vc8NB149Muqo/BKD3mojiLWMjak7nc992NrC/cjEmwXYxFXsaRfGQ9+CfItTw2RZ1ppIoiyX6oR2OXdOplGUNrsB28sVzWkTQxrDSLw4wcpAvkYm8eK68boFp655VYCCennmhYmwPUgksoPnnNgL31XzwzEKuHquq4YMI7zXNa4dHD0j6qFxTmRKiKGR1YV0LD8UWyyKtiC+t8wPkP66TurNRwTqT3Naf4btNQTnHL319pxeqkr2qaeHJLMDZLXWxUKTdrA3te50viLRcqDhqDMMKNR0huuufJE3LFZO93WFCot4WhUCxOhSLY6ncX+2AcBkgxuGpN7pcfBx9XfdSqLlqvgzdF18Ysya2a2ousiBDbsTiC4HNYqmNwlaN8G2R4eRlQ5uF8TzvI0E7PlaInp38JBQhQBbLlJAKi3libLM2vgt0MD2xY565359VEXi09PTT0ToyrKVazgqyWIJIBF7MFAPy+eJgG6yHD0q1ZuIaZLZFrg/sp9TxuKevomQGOnhNPGocgZVRgSSb2HfXyGIiAsLMM+lhaoN3O3jbUkWU6oIqa6WnpGzGplfrVFv+XmJKJ5IF3b85AHw7xpKwtmhhm1awjcA3W84zPMnIfyjnlH5g4ZFNULDSU+UyMogdJA0cigZWdgL2IIJJBFhfML4kFXw1apTpF9Z8x8QIgg5gDL18DCSyRVPD5gysUcE5ZI2BVspymxGjC4sVPyIG2LWK3A6jiqcESNQcx9uR8lpvK3PEVejUtVaOWRSlwbLIGFvCfytrt9vIVIhecxmzH4VwrUbtBnmI+Y9lWThXKdHT26cCXH5mGZv8zXI+mIXPrY/EVvjefkPRYlznXCeuqJFtlLlRbuEAS/1y3+uLtyXscBSNPDMaeHzv9UlxK20YIjBEYIjBEYIjBEYIg4ItipPZ/wAPq4IpourGHUMMsl9xqDmzag6HFJK8o/a2LoVHMfBgxcfaFYuX+DxcNp3UykxBmkLSWGUEDTTtpf5nELn4nEPxtUHdvlbVZTz3zo9axjjJWmU6LsXt+Zv9F7fPawGpXptm7NbhhvOu/wCXIfdLOH8rVE9OaiFRIFYqyKfGLAG+XvuNBc+mG9eFs1cdRpVeyqGLTJy8/uk5BVu6sp9QQR+oIOLZrbs4cQU6qOPM1O0IeeRpcvU6r5lXK2YdMam5IGptYXFjvim7dabcKBVFSGgNmIEG/H7eKmUHKskqhp5coAsqq0btYdrNIoUa7XvvoMN8aLHUxzWHdptnjYgejSSrBwzhkMIBSCQkDSTovmvaxOZJHt/htihMrQrV6lQwXjpvCPItb6ymJkZgVYSDXTO84v8APrwn9CcFr7oaZEeAb/pcuGUgkBUB/isQdvOMC33xCtIi5P1/7lFVFRhf3cFfJYLLf0IjP+muErMS57f5r83f/pdn92KZm90JG37EHXvYz2/p8sFUdtvQN/8Azf7V9iqImQKrx2IsVJgK28rLUj7YCFDmVGukg/5p9WJPxDl2mYDIyoRuIunqfXq1Z/QDF99bdLGV2nvCes/SmldPSVVCzSRBXV1ZXC5Xuh3VwjEpsLkEW/exMgrYdUoYkBr7EEEZi/KRB8vBN/Z/xGmWYqkZWaokEYBY5Y4iCTle+YsSMvY7W2N4cCtXadGsacuMtaJ5l3MZQM14ijSuaSHp9OChimeOKI+OQhtfG2bcgXNjgLKSXYYCpMuqFoJOQtwEfRVOvpkBLQlnjyqSSNULfkYgWuDpcaH02FweK6lN7oipY38Y1Huy0v2c87mW1JUueoRaKUnVv4WJ/N5Hvsdd6kQvPbV2YGfx6QtqOHMcuPDpk2pPZhQp8Qlk/nkI/wCzLiJK1H7bxTsoHQfeVm/tBpKaGrMNKmRY1AfxM12Op1Yk6AgfMHFmr0OzKlapQ7SsZJNrAW8FWsWXQRgiMERgiMERgiMEV1o/ZlVyxpIklOVdQynO+xFx+TFd5ch+2sOxxa4OkWyH3Wj8g8GqKOnMM7IbOSmQk2B1I1A/Nc/XFV5/aWJpYir2lOcrz74LOvaRzgaqQwQt/wAOh1I/5jDvf90dvPfytZoXf2Vs/sG9pUHfPoPvx8uKUcApoUyy1SCSmlBjZ0Y5oGJsGKjY2FxcEEbXIIwJW1iX1HdyiYeLgHJw4e8teKnVHDpaFZU6tgQs9LUI1lkynKQpHdo3JK+aruLHEG5WFtanii127xa9pFxPHoRnzOtlxAq+LSIzi4jGV5Vj2G92yi7NbYf0uThZqvOHwDSG63An5TkPd1ZuD0UFBqHHUIIMj9ONrHXZqpbaW2F/PFSZXOrVauKtFuFyPSmfUqNWcXcsEhMk7Nt05w5G2pDtMAPMnQYjqslPDtjeqQ0Di2PkGX9V3p+B1NShkcE/3d6ane17hr9RULfDuq9wQWxKo7FUKLt1vj3nDpkTGep4zC8LwyoiyjpZwPibJELWCn9maUyW1H7POFva+IU9vRfJ3o8SfXtAP7ongvkNezD8N0HiI0gqiRbtmAQXB02GEI6kAe8D/cz5X+akTFrkFpSbXIWKsAP3q1Xv+uIVGxoB50/pTJXJ65xYhpFAB2uPux4hm/XDVXFNpzAM+8uxhfYeORgeKRnPrUR/L89a5H/umBUOwzjkI/wn6UgvcvHI2sfCdNjU0w7eS1A++Cq3CvFv9L/qwriOOJfVUt5Copt/MZpWtgr/AKR2hP8Aa/6NCS8w0dI0bTI6xSgC0avAwJHksJNr+Y088XBOS28LUxDXCm4SOJDvm4KNwHmVo3TwxiYJ0UndmARWO7qNGy3Ov3vbElqyYnBBzTc7s7xaIuRwOk/tCmcRqx4eG8PUyoWHVcb1DjfXtGLb3tYXvbUo1KxUqZvi8UYMWH9I+/vOwWc2cB91lJjZWjzW8L5um9gxiY6G69jYXHqCBIM2WxgsV27IcIPMRI4+Pp0haT7OebzVRGCUj3mNfCWP7Qdj53Hf7+dqkQvP7V2eKD+0Z8B9Penkq63ssqpGZ5aiHOzFmIDG5OpOw74mVv8A/HaDAGsYYFtPyqhzRwT3KcwGRZGCqWKgixOuUg97WPyIxYGV1cHif1NLtA2BPspRiVtIwRGCIwRGCIvgi1j2P8wZ0akfeMF4z/CT4l+jG4/m9MUK8xt3CbrhXbrY9dFM9qvM/Qi92iNpZR4iPypt921HyB20wAlYtjYHtX9s8d1uXM/hZfwRYkdJKqGR6YkqSuZRf0Ybka+G4xJ5L0eINRzS2i4B+fH31Vpn4rRUbXTh+ZJVIVxUyGOVDodCLGx3Ui6kC4BGKiSuc2hicQIdWgg3G4JB96gwRyVf4fSSVj5VDrTRMSF6ikRKxJygyMikn5i9r9sWNlvVajMO2TG+dYPeI6AlWM1EUSqkWXKvYy8NB+ZY9Ri3rfGPNc/cfUJc/M8q3y7ohQ0rEmnVKioligY2e1TE4YHTKVhVVAJ3bUWv53EhZjTdTpF1Jgc4Zd1w9XEnwsrO9ZHAnSp4HVBm0dARZS13NyENr/GxY2AJ+E2hc0U31Xb9VwJtkeMW4+Ai/UKItXIZHV2KzRvCnilIVklJZbHTK1jrYDcanBZTTYGAgS0hxsLy3PqnNJx+oiAVkeTK5hJaxJdRfTKSx0BYgBj5HQjC61X4WjUMggW3uFj1tyGXTJIOdOJ09QY0EUfUKh+oI2ZgoIsgCWJvZgdbCx2JxIW5gKNakHOLjGUSAJOZuoENLlHgpHbyP9mMwPr45sRCzl8/FUA/6oHyaujK4sFpqhT3A4ZTKP1zYmFHd1e0/wDVcfsu5FTpanq/W0NKn6CI/wDtsVhY/wCDq9nm8/6lzepnWx6U6juWno1/rD898TAVgykbbzT0bUP+pJeauMT2WG7pGy5ipkifNcndoVUW0+E/PyxdoC28Hh6V6kAkGMnCP7iT4qr4uukjBE34RzDJTRSxwhVeWwMwH4ir3VT2B0N+2voRBElatbCMrVGufJA00J4+/wB3fLnLpFJUVEsIYyR9OnVyFuW1Mt2IsFABBvrriritPF4wduykx0QZdF8tLceCrUMklJOrKyiSMhgUdXH+ZCVItoRfzBxbMLouayvTLSLHiCPQwVufDOaVnoDVohZlU5o0BJzj8lhc7kG/kQcUyXi62BNLE9g4wCbE8OPvVYjxKmqZJHllilzyMWYmNxqfK427DFgQvY0n0GMDGOEC2YS4jFlsL5giMERgiMEWoeybjELD3SRIxILtExUXcG5ZSe7DU/L5Yo4XXnNt4eoD27CYyI4cD0+vVaTWVKQRPI1lRFLNbyAviF56mx1V4YLk2X514vxGSrqHle5eRtFGthsFHyFhi4sF76hRZQpBgyA/crRuGmnqo5KdHmydNFNC+RXVkKkNG7WGykkbnMSbYx3C4FXtqD21XBsye+JIIM2IHW3CICovE5InlWngLwwZhcTyXAfVWkNjYWGmnli4ykrs0Q9rDVqQ50fyjTQcU8ywRxCNJadrA+P+znd29c0twT+mMZuVpTVe/ec1w5doAB4N/dcetKRo9Tl/+Ph8QX9HHf0xNlk3ac3DZ51DPyK5VPXZSoat+lGqfcrJfEiFZnYtMwz++fmFauXKNTSUvULL45YzqVyhqVibnQ2unnuR5C0LmYqoe3qbsGzTxyeI+a8U1OHk60EasnTpGKKh8RQElAbZM1so3072tiJUucWs3KjoMvvOU68Yz+in8Mkz1kKyQLF+I8l81m6jq5KXVlD2AjGxuLdsSsNUbtBxa4mwGVoBF7gxrqLyqjzAMkiJGzhQlrrUJFmtLMuYhgSx0+L/AHwC6mG7zC5wGerS6LNOmXRKo6aMtd4c52s1dDf66XxPvJbRe8CGuj/puUqOCntrRRf4uIIP0zDBYi6tpVP/AMZ+y9tR07AEU1Mvz4ih/TNf9cQq9pWBgvcf+mfsudZHTQxhjBSSEm2VKmZ2HqQpAsPniRJVqZr1HRvPHMsaB6/ZVhzckgAAnYXsPQXJP3JxkXRGSkUlE0moFlzBSx2udh6mwJsPrYa4gmFR9RrLHPNWfg9BTKhLoS25klDFUUEKSY00zXOinMBa5NiMUJJXOr1axdDT4CLnqdOduEKHxPh6NHIwXLIrEhVCfD8RVlS1ioPxHe1ra4AmVmo1nBwBNjxnPjJ48FH45UCaNJJKxp5gFURmNgFUDs5sL6C+mp113xYdFfDsNNxa2lutuZkXPT82SPFluK5+y3j/ALvVCJj+FPZT6P8AlP1+H6jyxVw1XI2xhO2o74zbfw1+61jmnjyUVO0z6nZF/eY7D/UnyBxVeYweFdiaopjxPAL8+cQrHnleWQ3d2LMfU+Xpi4EL3VKm2mwMbkLKPiVkRgiMETDgPCjVTpCrojPsXJA01toDqew74gmFgxNcUKZqEEgcFpHCPZX03SR6tgykEdJACCPJmJ/pipJK8/X27vtLRTseJ+gj5rt7Y+L5II6ZTrKczfypaw+rW/ynAZqmwsPvVDVP8th1P4+ao/Lazx009RSgmZHRWKqGZIyrEsAQbAsACbXsvlfB2d12cWaTqzaVb4SCRoCZHyGX7LtxLj0lXRGSoA60MsYinVcrNmDkoSNPCAGuLdvPVF1WlhW4fEbtP4XAy3hlB8cvduHLy9GPrLXxU7yArlCM7hQf4VJS5F+2lvPA9FfEntXdmaReBfMAT4kSpktcGvn4zMb7hY6i30FwP0w8FiFMt+HDN82/YpdXR0xBvxCeW/b3djf/ADygYCeCz0zXm1Frf8Q+jSoMC0YkXO9Q8WubKkaN9Lu4xN1mccQWndDQeZJHyC0eTisEGWGkpGnK5SHe7KpEad38KEIyg2PfXfGJcFuHqVQalepuzNhYm54XNwVJ4VzZOyOrLHG6y5NSHQaLpmVh5767Ym4WKvgKIcCCSCJ4HXQhT15hYvaSCN2XQEOub4vyoxzWul9P3QcFgOEAb3XEeBjLiLa/RVT2kSUJjgdEvIwygxsFEaqQ7Ky20b8TYqDrrtbFmzoupsoYrfeHGwvcTJNgZ4W4lUZJqbvFMR6ToP8A9Rxe67JbW0cP7T/uXdK2kUaUrMf/AJKgn/sRMRfiqGnXJvUA6N+5KZwRo4DJwqRlPdXqCD9bHEeK1nFzTDsQB1DUl4woEzAQGntb8Ji5K6Dcv4rnftviwyW5QM0wd7e52v5WXOhozKTYhVUXZidALgD5kkgAf0AJAmFNSoGD5KzRUqMoy5QAMyrmHwdjlJFybB2ub7/ui2OVzy9wN+h69fQWjLiVKlLdMkgOpYFvAvikU2VLnUA5xcGwyq+nnAWIBu8NLcTYanwjzIuoaU5BVbXkBJ8LaNd1QkXyhvgO4C3IwKy70gnTnpYnnGfGVA5xohHVOb6O7FrIVyHMbrY97a+t9rWxdpMLYwNTfogcANZmydcwc2yU8j0tKkUdNF4QhjVuqLDxNmBuGGt+4O+AErSw2AZWYK1YkvN5kiOQjgqrxfpidjAfBdWXKT4SQGKg7+FiVB/hxYZXXTob5pjtM8uuk+IutppKOn4vR08s6liFOzMuV9FbYgbr3G2KLyD6lbZ+IeymY8AZGipnO3IVNRwNMlQ662WNwGzE/lBFiPO+ugxIJXX2ftWtiKgpuYDxItHPVZ3i67yMERgi+qxBBBsRqCO3rfBCJsVufs45jkrKc9ZGzx2HUynLIPMHbMLageh72GMrxe1cGzD1e4bHTUfjgsx9o/EuvxCaxusdol/wb/8AWWxZuS9Hsqj2WFbzv5/iE9XlyopupU0LZsscSxmncSdRvD1C6m9xoxygWuVtscVnitI4yjWijiBFyTvCIF4g25CeEqsVtVWV9QkcueSYEqsdglu7DLYBTYakjtrti1gF0qbMPhaReyA3Oc+nM+4VtqeEVIPg4LTKD+84b7kSD74quWzEUT8WJcegj6FQpuHVouBQUCfSA2/zyHCyzCthv/WqH+76NCXy8MrlFzHSKL72oR9L4SFnFfCusHPP/wAi4wLVbCopY7H++ph9fCcIarO7DPccf8L/AKo5lmdLEPq0jKzI1wbRU50cbi7tY974NATCMa6xGQGY/wDc7TwCactwgojZB+1QA6GxMUJzW+K5JubW3IuMVK18W7vEA6H5utwUmjyiQESC4IusKbi48gxIt28sFifJbceZ/ZceaqxskDCWKJrzDVL6Zk0uiN9du29r4loWTB0xvPBaT8OvI8SEmjqXAutfTqPIJKP0EGLQOC2zTYTek4+I/wB658Q5gqkIVK5pNNWiLqB6AkK17eQxIaFNLCUHCTSjrB+pCSz1Ujtmd3ZtNWYk6bak+pxMBbjWNaIaAB0XqNJZ3VRnkc6KNWPyHphYKpLKTSTAHktGoOShHAglkQX8cuYEKdF8GcEXsCVuub4n2vjGSuDU2kX1CWNPARn1j1vGQzXXiEtG87lRLO2dLpECq3AGpHiYWHcBfIk9mSpTbiRTAMNEG5ufoL+PEKelTVlLRU0dOo6hR5Mt1a7ZWJcswIDEm6jXMPnCwllAO77y7KQJy1FoGgyPAopa6cOc1ZSKL58qOpNg4JNlQG3R8GY+XrfBH0qZb3abzpcHOOZ/qvHPwXLmCkaeikjmn6sigOh6TCzIBfXL3BN/LMBp3mbyrYao2liA+mzdBsbjI+PuFROE8QoumprEqJ5V8CqHAQRixGujd2Frnbti5B0Xar0sTvkUC1oNyYvPyXTnJCXIjo1hggZlEkaNZwxGUtJs1wAR31OIaVXAEBveqFznCYJy4wNOatvsX4kctRT75SJF+vhYfLRfucHZrl7foiWVfA/MfVVjnyGvkmaWqhdEGiZfEiLfbMulz3JsT+gCF0tmuwjaYZRcCddCT0VTxddNGCIwRaD7MKyhzCKeGP3gt+HI4uGvsozaK3Yefz3oQuFtenio36bju6gac+Y+XRa5USiNGY7IpP0AviF5ZrS9wHFfmynqh1hLMnVBfM65sue5uRmA0ucXiy+hOYez3GHdtAOcK0UFTw5nzQmto5LH9kwddNdx4zp9NMVMrm1GYwNh+48cxB+yUcBjSaSWWorDTNq3UCszOz5s1spB87+d7d8SeC2sQXU2NZTpb4yiYAAyz9F3n4RQ3FuJZr7k0sun6m+Ik8FRuIxUf+TH+Nq4twmjvZa7N6e7SXJ8gMJPBWGIxGtL/MF44twWOmcJK8oYqGA6ABsb7hpARttgHEq1DEurN3mARl8X4UdIaXvLUW9IIx+vW/0xMlZC6vo1v9x/2q10ckSm3iZHhnEd0zMSaWkIuq3sbA+g11xjXMqNqOE5EObN4Hxv1MLhy64MSnMQokUEEixtFCD4LF21/d3HniSr4oEPIi8H5u1yHiplBSqZQpU5Vb4UilUEA7Eso+3hwKw1XnckHxJB+R+6Wc0wpGsXVjYAvNbI6XOsdyTY3P27Yls6LYwbnPLtwjJuYPNJ4nofzCqPyaIf1U4t3ltkYrTd9Uuqymdulm6d/DnIzW9baX+WJC2Gb26N+J1jJcsSrLTeRquGKjzQopnuevJMMqIB/FsRYiy3Fzqbb4xON157aFOpUxEVD3f5QLk+HzMZWuu/TaZ1aojaWV8oXrMUXV7LlhCl2GYHQrax1a2ohU3hTBbSIAE5XOX9UxlzmdJzjzceyKiJdUKtdIQIV8CJvlzSXKsBo62ybG9sFcYXeJc65tc943JyybmOBzSuq4izGRmSK4R1uYw50Sr3aTMx8UKHU9vU4LYZRDYAJzBzjVmggCziMvorRDM0tHPIsjpLE7AGM5QC0rgEgaHwsLiwuAt72BEayue4Np1mMLQWkTfk0fUeF4iTMjjdQ8XusiySeOEsVLk38dL9zYkXPmfPVELHh2tqb7S0WMZcnqjcDR4a+ohgWnZgzhHqhcIEJOYN2bL374yHILsYktqYZlSoXAWkN1nTopnMkjyRP7zxaKRgCVhgBZWI1C3QKN7akG2AzWLCBjHjscOQOLrEcTefRQPZdWdPiMQvYSK6H6rmH/UoxLln2xT38I7lB+nyK17mXmOCijzTNqb5EHxOfQeXmToMVXlcJg6uJfDB1OgWBcZ4h7xPJNkSPOb5EFgNAPvpcnuSTi4EBe3oUuyphkkxqffsKFiVmRgisHAeTqurs0ceVDtJJdV+Y7t81BxUuC0cTtHD4ez3SeAufx4rV+ORSU3CJkml6siwspkItfNdR3N7AgXOptc74qvMYdzK2Pa5jd0FwMdL/nksX4LxBIJM7wxzLlIySba21+f++LkSvX4ik6qzda4tPEK0iSJqeaoj4ZJCRE4Ewkbp/iKYybPYHRjot98UXNio2q2k6uHXFoE2M6Tw1hceT6YCneR6aklUyWDVEqoRYDQXG2o798HZq2OeTVDGveDH8oJXupAzMPcuG2uRpVoO/wD+cW+wwUMmB/Fqf2H/AGFTDw2NKUVccdL1IixZYy7qpFrKWErq2hzZtLehGImbLH2zzW7FznQ6ImATxtugjhCufCYDVUhkqEpy7QMqugLAIRmAN7nyuNdsRC5GIeKNfdpl0b0kG1/eqovFKAJTRVEHusisxRs8MKC4F7qWIFvTU4kc12aNWazqVTeBAmznFKeZnZViN1DZ2/ZlcoJp6O4Up4cvYW0tiWrZwgBLhFo1z+J+c69Uz5dYdJFJCgypoDZiTHABl0JJJ7DzxBzWvigd8nOx6ZuzunlGjApMwY/ilQpufhAPiGVQN7WvbFVpVCDLBa0/tdLuZJlURfjtTWea2UM+bWPex/riwHJZ8I0uLu5v2bwEZrnTtIi9T39sq/HmRo8l9szC7FjqRGPEdyANcFZwY47vZXOV5nwygauNupsoXEkWpfNN1WOTwFXjJI7HMsV5F0IvqVN8wWxvIkLPSLqLd2nAvex+W9APodCVEbgtMxsjzj4bkhGChr2v8N9RluLi49RhvELKMTWHxBuvEZZ8evRWThlaFpoKNGN1eTxhIyzEl7NH42sfEQDqTYi+tsRJXOrUyazq7hYgWkxpnYcPqu8PGXRC+k9qhZFETXeyl2YkNZrFCALX1zA2NwKgQqvw7XuDfh7pFxa8RlwPS0aXWdVnEnkdmDEAlsov8IbS2noAPpjKGhd6nRaxoEcPRfafiLDMGJYFX33uUlUG/wDNKxPnfAtCh1FpiLZfMfYK9cIryYJIkKEVLRktqSpLU0J2NjYvm/T1xjXGr0h2ge6e5NvBzvWIX1+IS1KwAqv4cYVAgOob+z2N7nX4/TbBQKNOiXxNzJnl2g+iT8e4bE/FI4ifC7Ay2OtyzEgfxFbD5n6Ys091bmHrVG4Mv1At5D0ldKfmOCpkSmNBAkMjBFMYtKmYhQwfuQTe1tcTEXVHYOrRaaorOLgJM/CY0j3CQ8vExV1PcjwVCAkejgHEnJbuK7+Gfzafktj5q5GgrmMjF45rWzqbjTYFTpb5W+eKiy8ngtqVcMN0AFvD8/usj5s5XloHVZGRg9yjKdwLbqdRv6j1xcGV6nBY5mKaS0ERnP3SLErdRgivvJXtDemCw1N3gFgrD4oxsB/Eo8tx2voMVI4LibQ2Q2sTUpWdrwP2Pp81d/aJVLJwmaSNgyOIyrDYgyR/6YgLj7KYWY5rXCCJ+RWQct8Zakm6qxRyWFiHW9hcag/lPa/rixEr1WLw4xFPcLiOh9ymHHuLvVxtIauYgZc0Eug1P5TGBG2uuqobDY2xUWKwYbDtoODRTGsOH1nvDzIVl9m/KdPURrNNGrkEnWUm9mIAMQFgunc6+VsCbrnbVx9ai802OI8OXHj4WUql5Zig4qEhpXeNFDlnY5FDeE2BU5ytzYZvPuMQSVjfjalXBbz6gBJiwuYvxtPT0K6xcYiggnWiZJZHlZgnRl2AAJMdstwRqVAGnmL4qquw76lRhxAIAEZj5zMdT9k74bNWVMAZS1PIVuQ4Qi/qrDMo0NgAP9ovMLUrNw1GpB7w5T8wb87qKnBEk4fKqxxVLtmZCqhCZG/McxBVr2udDYAYkFZHYlzMU0lxYBAM3sOkyOGYVO4vy1USRhOnHG6FWKtKq5VMEKn4mJy5oyL3PwnXEgwV1aGMpNcXSSDaYJk7zjoM4PqnPK1ABAUklgUq8cn7VGugSFc11Y21XQnS/wBMVM6LVxdWam81rrgjI5y4xcc7rulM7IqXYnOSLEAFmC+E5Lm2UA7ne/liViL2hxdy9BrePdlHruIIqrkDGzTm6Nm6vciMteyqFBMvwLqAGbaYWSnRcT3j/TmI3eExqZs3M6kDNHXDOVEoU6kKoByopaMsUDHxZkLkynxk2OlsJW5TO6CWHx1JgxPQx3RYJbJTPCt08SWV3RXBCk3u0bqSQQY5L2vYILlu1s81sh7ahh2eQJGfUHjI6k2hdciShXVgy31LHKouSSJFBHTa4zBhdDqSNGOIVZcwlpEH18OI0INxlqAuPunSbKwAIIDL4QdibFXWyswA02ewtcXOEq3ab4keGfzBuB/l14L0GZdYWYkZRcSqCLX8WjDwW+EggBjY62w6pY/GOOh8ss+PEZWlSKgRTE9azK1isqZs+psfE4GcgjVSCbE2I2xAJGSxs7SmO54gxHkMp4gxx4qBPytNdjBaoRXylo9wb2GZDqL+eq+uhxffCztx1Owqd0kTf6HLwz5J5y9RilBaeTPlI/Cj16bB45QWbaxaFQQt7qbg4oTOS08VU7Y7tNsczqIIsOjjE62IXuq4wQOkkaRrooWNvFYqkeVmYi5ZVy3PYA2BGbEQqsoCd9xJOckdTaOBM25ibwq3PCz1MQjOSR2UKRpZs+UPcebeK9++mgGLjJdBrmik4uuAD5RMfT5p0jcKzZEkq0lvpVeELmP58oIIW/oDb74XWmRj43nNYW/06xwnKfRVump2jqVjOjpMFNj3V7aH5jFiZC6D3h9EuGRbPmFtPtA5imooQ0MJYtcGUi6x+pA7+V7D57YovIbMwdLE1IqOiNNT781h9bWSTOZJXZ3O7Mbn/wDg9NsXAheyp02U27rBAXDEq6MEWoezflOjlRZ3kWeTcxHaM+TLux9Tp5A74oSvObVx+JpuNNo3Rx49Dp81bPaPDm4ZUKOyqforo39BiAuXsp0YxhPP1BWQctIsqz0xlWJplTIzmyko2bpse2bceqjFncV6rFksLKu6XBszGdxmOnyKn13AGoaefrzRF5lVI4o2LE2kRy7bWACG2+p+hiZKw08WMVVZ2bTDSSSRGhEeMp/yBSStR9SnkRH6jI98oJXRr5hGWzagDMSALnTbFXZrS2k+mMRuVQSIkZ9Mt4COMQVolNTSiNM5PUQEftCwfQXzeFAT5aD6YGVwHPpl5jI8ojpd31WZ83RRU9fGlPGpLjPKlh8TE6B9SpvdraW0sbGwaSV6LAmpWwznVTlZp5Dlrw56q/VvFoIo1E0wiMysMxkXMNLEqVuDYne/fEDkuKyhVe87jZ3YtBjxmCo/CQKOkZzMJY/+Uc/bU/tLDTQk72AJ2GAEK9c/qK4AbB1/bjw42VMrq/3hnLRqDL8Li+fN+XODpYhfBr4cliRmbEQeK69OmKTQAcsxpGsf6uM2yCTvKw/KPCRddARlNvCLD8rPa3bTcWMrZDQdffPyE+esrvw+pKMTImaykfu3yqieJlNyngF1G4YC9tSVKrA4Q0xfrqTrab2JyjilnE+NspNtXkijuTsAYjoo2AHUICiyjKuhxcNlbFHDAjkCf+78XJk3K0rlTgcBE2ZVLTPIzXALkZ2AIYGwFrEWAIvjGDJXAxuJqDdjJoAHDLhx8dFnNazU60tgzplY+QYCZ2BGlgSp3INsxxcXzXdpgVjUmxt4d0A++Sl8skPxCmDRnKVyS+EgSEoSS1x4vHqSd7A4aLFi5bhHkG8yL5X04W4LZDOqg+EALb9LW22t+mK7y8p2ZcRfP2feqhTcwU6NkJXNroBvYm+trakG3nhvLM3B1nDe9+/kp9JUrJew2Oo8jckfXv6Yla72FqR8e4NUzs2SXpoQVsCACD3NlJvfbXS5tY64i63sNiaFJo3hJ6emcenWVW35KkG8sII08Nx5G+ibiwse2t81ziu8eXvwXRG0KZya7yH+7z+i+JyYwFurDa+n4b9jcDSwsCdtND8yY3vfsKTj25w7zH39f2VO5tomoquMKyl0VZAVzWzZmIuG73F9LA32xlZcLqYOoMTQdMwZF4yjkpI4vwv9r7lL1t+nn/Bzb+ebLf8ALa3bEwVi/T474O1G7xjvR8p5ykNBM0lXG7as86sfUs4J/U4k5LdqtDKDmjINI9F+jKuZERmkZVQDxFyALepOmKrwLGuc4Bgk8lg/PMlC0wNCCBrnsLR37ZAdR3vsNrYs2V7XZwxQp/8AiPDj4+54qt4sugjBFK4Y8qyoYC4lvZOnfNfyFtfpiDGqx1hTLD2kbus5LcpaWpk4XMlUUNQ0Ml8umuU5QbaXva9tPLzxReMFSgzGtdRndDhn1v4cJusDxkXt0y4nwKanjglkACVC5o7G+lgdR20YH64gFa9HFU6r3sbm0wffgm/JlP1kniM9TGoyuFhVirbg58o02GpNvtir7XWrj39m5jw1p0vE+ErryWZI+IGJJzE73UNIpYPa5syhhqbG1yfLviDEAqNoBjsLvObIF7WjpY+KvHBeUKRKjrEA9MWydNwue984DMxFrWA2F/ligfK4+Jx2IdS7PjrIJjhYBOp+HoaxZ5nXNktErSWAsQcwjI+K5sSG2O2JutMVSMP2dMHPvW9JnLlHilXtDJUw3Y5ZCVI7AKrSG3qzBL37KBsTeSs+y4Ida4v5kD0vHXpFJrUSOCmqEDFpHdJ83iEpAV75dgASRYDUE3vc3nNdimXPqPpOyABbpGmatPCeF0ldE9TKrgl2XRyo7d7geIMt825W/c3rO6Fz61bEYeoKNMjIHKfzaDEcekTKrlWiEUrxxyZkRyG6jmzZXYHViCfFfXz+eAdKwtxuK32te4QSNBlIHDl7sstnoZJDGVjkKssSKQNCwjWwvt5/LXF5XpG1WMDgSLFxPSSrlHP0nZY2mAByfg9JhMoVbWdjnQBSFaQeH825xVcgt7RoLgOPekbpnhkb3DTfTJIOPwSTRQSGMk55bqjKfjl8IUC5K6gAgFdVtviRYrewrmU3vaDo3MHRt5yvxBvmjlOj6XEKVHV1cSaqbXBsNf5T5+hxJMpjanaYWo5pBEe/FavxaeQNlRY5GtfIWs1gNdCNtu/0xjIleaoBkSZHPTl7hVmY9aKneRLuZMpKqyC2Qfk0/vGF9Dr6YZLoNO494abROh14+ATvhvEH6ELIlgUc5YY7jR0ynQsL5Wva5vqe2JWnVot7RwcdRmeRnhqF35x4pLDTM8Yt+HJckaqwXw+m98JVcBQZUrBruI8QqVyjwmrr6eWZqyVCSVjGhBKgan01tpbbEloXWx2IoYWq2mKYOpUPkejqa0zSSVksQWy5s27H0JtoFF/piSAs20atHDBrW0w6fkP3VO4uZOtIsrmR0YoWJJvlJXc9tMXGS6tHc7MFggET5qXxeOkENMad3aYr+OGBsG00FwO9xpfQDvgJWKgcQaj+1ADZ7vRe+S6bqV9Kv/yq3+Txn9Fwdkox79zDVDyI87fVa9z7yma+NcjlZI7lAScjehHY/wAQ/XFF5XZuP/SvO8JBz4++Sw2tpHhdo5FKOhsyncf+7374yL2VOo2o0PYZBXHBXRgit3s/5mp6F2M0BZm2lWxZR+7lPbvcG/z0xUgrl7TwVXEtAY6ANND4rYOC8wU1YD0JVew8S6hh21U6/XbFV5TEYSthz/EbHy81+f8AivDmiqZYApJSRkUAEk2NhYbm4ti4Nl7mjWFSi2oTmAfuvlTT1FlEiTWQWUOr2UeQB2F/LCQjH0pJaRfOIumHJjIatIpf2c34bAki5Pw7HTxhRftc4h2Sw48O7AvZm24+vpK0nisL04WhpMgdwGBZbEqDqPw4wlgNyWza3+eKON1wKLm1j+pqzAtbjobuJnwhWuiiYRiyiM6llVi9iTqAxtp5aD5DACMly6rwXyTPA5W6BV/iNFDUzOsqSxvGYvFGkTfFnKNmyM4IsQdbajzwmM1v0n1KTAWEEGcyRlEjMC6g838OSKOhhJuivILmyadNzsgUD6AYk5WWXAVjUfVfqQOeo4ylfEuByf2erssavA/VcKzFbNdSbXzAqgQm99mwBlbNPEMGKLZMOG6JAm1xyuZ9FM5NZDw6VXVXUzAWF7axxHXN31/piHmBZY8a136xpBju/UjRMeERQrDOIxoIZDIVHdjIbMe7BbDXUC3piBJuVgxDnl7Z/qETwtlyn6qtUsAWlhYwM7AQktp4kaCRjD8BIj/DW47lybi+LLee4ms4B0fFbgQ4DezF7mOQU3iFNEjSARKOnVKikki6N1CYdBrFp+z28RHlgsNJ9Rwad7NhPiI73/Nzzsok7qnvgERtDMBGwIDBXlmg6anL4UALWA8zY7WlZWgu7Ml3xNvwJDWuk3ucpXGkpx/a9O0UPTiDJoo8K54Uky6AADM50Pcn5CRkrPef0Dw90m/Uw4j6K28V4o6zBTEhkbTwmTRTYHxtGEY72A9MUJErm0aDTSkExzjPoDIUJ6WWnSMLH1AJc3UlWNBGCqrceIEjQaXB9dsSRKytqMqOcSYtECTNyeCYU9ZBRwBp5gyIGyEurM+igqut2Og0HnrioBJusT6dWvUIpNgmJsQBnfkoXOvNKdGn6KQ1CThy2cXsiKGfYizBTrrcW2vjJCvs/Av7R++S0tjLiTbw9yuHAegkSiEUkyPUz9DrMylRcEKl43N7DfT8u5OI6q+J7Rzz2he0hrd7dgzzPeHuUt5K4lDDT1fTjWTouHfryKARlYZkYIbkldEt3+I4nqtjaFCpUq094xvCBujmLESOOc+CqfA6SOoNXUVAIijjZzk0s8jWQDtuTYbaYk2sF1MRUfSFOlS+IkC/AC6VcS4eYSpuGjcZo5Bs49PIg6FTqDpiwMrZpVRUB0IzHD3odVbfZBQ561pLaRRsb+TNZR91zfbEOXL25V3cOG/1H0F/srLzf7R3ppXgipyHU2zTaD5hQfECNjcYgCVzsDsZtZgqPfY6D76eSzHjfGZquXqztme1hYAAAXIAA+ZxYCF6PD4enh2blMQEvxKzowRdqOleV1jjUs7myqO5/wDe/bAlUe9tNpc4wAt35I5USgi1s07gdRx/2r/CP138gMZXi9o492KfazRkPqefyWfe1zhxhrFnW4Eyg3B2dLA28tMh++LN4Lu7ErCphzTP8p9D7K+UnHRRRRtHPJVVsyAgF3aOHMNst/FJra39PzViUfhTiXkOaGU2ngAXRz0HvpWuMcOqoGSaoV43mJkVjoxYEEkgaq1yDY2OuLiMl0aFahVBp0yCG2PCPqFfuBcMqOJGCpnnSWG18jAqyOGswVYyANBcObnUad8YzwXExNalgg6lSYQ7iMiItJM+IHmrxTnIRHEhAK3u5ZrXDEXuSd9N/PyxSbwFyHAOaX1DrFoHCfReYiRVy+EAtTxm3qryjfY/EBi6qY7Bt8nH1DVXPaLmC0xawtLKBby6b2/QXxF9V0NmbpLw3+keciV35cM9HHJBWZZI1V2Qqb2RenmQ5rXH4ot5AN2tgXAKuJbTxL21KFiSBfjeDb/lv4c0v5ARGpZgsRZWmBVAwBH4MbAXJ+l8Q4TYrPtFz2V2kughtzH/ALiFx43SVkqeJbR6BYka62Om4uxtY66k38OQ4CFehUw7H2zzJIv9h0yEX3kmPLs7PljVvCVteORQDp4h4dAAqjKbA2DENsJW0MZTa2XHjqPvrJvnpZQ24FOoZenJdcoBI1soDXJOuhybX+GwDWAEysv6umSDvC/1t9/OZFyW3DeA1Uk4AQxFB3DIqjRdR+bRBYKxHmb3shatbF0G05JmehPHwzvIHSIm90VKlHCyh2JCm7tey6E6DZV02H1uTrUmFxnvfiXgkADh7uSqpxGr6joqzGcZrhfdw+ovqLZSpv2A08xiIK6lJgYCS3dtnvR+48fNWvhfCVbxyKvUBtdAABbSwykkEfO+JAnNcuviC3usNuf5/ZZ9zFxaPiMmSGleWohd1TxZlaMXGckEahsp1uNbXO+LxC7mFoOwjd6o8BjgCdCHcMuE/hNuDcsSMI5qmRRURBgIyI5QQVy+NYwrOddizbb6m0LVr45jZZSB3TF7t52mQPIdEmh5arzUrH0IugZWcZoo+muYWJKKSyjKospN9BthaFtuxmFFHf3zvQBYmTHMiDfMxxXT2ocOpadY1jRVnci+QFVyrfUIDa97C/8AMNTtLc1GyK1eqSXmWjjcz196JdwjluJ6PqyJIFZGc1MbBhHlcgxmEWJ8IBv5nsATgSZWevjHtxG4wiQY3SImRnve/NJuPRiBVhhn61NJadDltY+OPUHVToQfOw8sWF7rbwzjVJqPZuvHdPofLh4rT/ZFwvpUZlI8U7X2/Kt1X9cx+RxBzXnNuV9/EbgyaPU3P0Uv2g8Oo54rVE0cMqg9N2YZh6Zd2B8vtiFh2ZWxNJ/8JpcDmNPwVhhxkXtF8wRGCKRQVskLiSJyjrsy766f0wIlUqU2VGljxIKtnCfaBxEusasszMQFV411J7XXL/XFSFy62ycGGlxBaBnB+8rQ/aFwU1VC2g6sQ6igeajxKO5ut7etsVC4Oy8SKGJH9Jt9lnns640IDIGMUaIGmeXIDKyjKOipOmrEab6m1jqJcF3tqYY1ACJJPdAnug37x6fuvtYxr6Zvd6eQHqh5ZZ5wfFYqsaM5F/i232GumIHdKUwMLVHavGUANbpmSQOi+ez7mN6V5KY6dU+HNYZZBob5iALgW1vqBpiXcU2pg212iqP5fUeHD7q01fG6wAkS77WiQnTsWAII18sUXMZh8ObFvqfl+Uln4zxdNQzubalKViQL3sWMIFtfM7YtZbrcPs52YA6vHy3l6p/faxMs86CRWYpFPA4vdcmrBAB4S1h4t9e1oMBQ4YbDummwwRctcNDOU8YnL72niNVWKH68UAST8NRHIxdi+VfBcAE2Umxy7a23xBbK51FuHJb2bnS25kCBEm9+capXyqKqkhCxUUrdVgQXkC5SEA8YKeHRdyCLne+JWfGGhXfL6oG6NBM30vfPj4QlPKPBpaiaT8SWNGeQs6NYgAlVCsb/AJgbgfw303QFtY3Eso022BIAgH1kfLx1UzlrgM05nUvNFlBDGxXNINLi+hjJBOXbQiwvpEArFi8YykGkAGfRv3558135L4TNN1iWliGUWzJazntZwfCpzJbT4b98N0ZKmPxLKZbEOvodPDU5+PJcPZvWTCqqYnZ2Cw5gpa+U3Q2BPztf01xY5Sr7VZTNFj2gXdGWeaZ8Gp3ZWL++C5ayOQwtqfC1vEpvYhh2G3eh5LBXewGBuaXFvMTY62KZzcKc05lgghSqUfhvIi5hrqxCJoxW+gG5xIWsK7e13Kj3FhzAJjkLnJVzkGmEsNRUySTQSs560wZUQ5TmJCZcnmGzA2uSNyMSVv7SfuVGUWgOAHdEEm9s5npH0XPlSNRU1B98jLSzOQqBHZwGJDM0dtGvfIunnbFXGVfGOcaTIpmGtGcgC2QnhxPqrlzBWrBCsqlUGYBjlCE76XZky3tv4vkcDkuRhaTqtUsN7TnPyBn0SHnqoV6eOWJsrpllWUxZ1A02lKMqtmVbAMCfW4xIW7s9rm1XU3iQe7EwfKQSLnMFZpT1ZrKqM1c1wxCs7mwAF7AkWygnQntcnGQiBZehdTGHouFBvOB7uf2Vu9xiikjljf3WqMLGNoLPTOydQMM7X1Krqv5d9Tikrldq97Cxw32bwkOs8AxFrcbHXkFT4RPxGqRWbNLKwW9hZR3OUWACrc2HkcZMgus7ssJQJAgN9+q3HjXAjJR+7QyNEVRRGysR8IsAcu6kaH79sUXjMPitzEdrUAdJv4/Vfn6tpXikeOVSsikhgd7/AOvnfvi4jRe5pva9ocwyDkuOJV0YIjBEYIrv7NeIUNKzz1MuWYHLGCjnKpGrAqCLm+X0APnipkrj7Wo4quBTotluZuBfhcjr+y1Lh/NVJO6xxTo7teyi9zYEnceQOKrzVXA4ik0vewgBZHzxwP3CtDBA0Dt1EUjwmxBaMjyB0t5EYsLiF6rZ2K/VYeCYcBBOvI+9V44jxamWikp4GZ2mn6pBjCCIWHg0JDHS2mny2MAHVTSw9Z2JFWoAN1u7nM8+XjdVuoqneRpWY52YuW2OYm5Om2uumLQug1jWtDALAR4K5cA4ualSr9Rp0XVs8rXUWGbxVcQza2sF9e+mNwhcnE4cUTIgNJ4AX4WpuMePJepYo1JUhTINSPwb231HvbH5+WIVQXmCJj/F/wDWFEkqBmv04R5WmovvsSTr5/fErMGGIk/21PfomHCamct+BZCLkFJ6G9tibhAbaa2uNPTEECZWCu2mGxUMjm2pHzKuHCqColALVVULi/glpmA2FiQn10BGm99MReVya1SizJjfFrx9fslns+Le8ZCrgxirDZhbVpKdx9wR5bYsFsbTA7HeBF9z0Dgp/s6mU+9ShrrIxkGhHhMk+/rodvLBYNqNI7NkXAjxhq6+zMp0pgrq15WYBSDZWZsp9L2Om+hwCrtYO32yNAPEASqlyxxyKn4hXTu2aPpm2Qhs3jjChdbE9rXxOgXUxmFfVwtKm0QZ1tFjMp/Sz10zPUUvSMLyL/w8wIIyr4hmyhQSbk2JtYa6WxEBaTxhqYFKtO8Ae8OZtrMeXRRIKmvSBa5JWcvI16fLnjSMndQjEkLlFiOxOmpJLK5mEdVOHc2IHxTBJ5yBcz5pnw6iqWhp/dJ0EAF3DLmeRmbO9yV8NyWGlrXPfQRotepVotqP7dh3tLwAAIGt9OKfVtWlMuZgzvrlVFLtduwJ7XG5I9bYRC0mMdXMNgDWYAt74LxSS1JEvXVCXF4o7MQo0FpGCmzXI0120JsTgTorOZRBaaZNszImeVxbnbnFlj/N3NFRUs0MkiNHG5sIvha2gN7DMB2NsZGjVepwWBo0R2jAZI1z/C58EnoTD0KpWV2dmFQguY9ECgjd1NmJHa+gubgZlWxDcUKnaUSCAAN065z0OS88XmqKRWoxUiSBgGHSYFWVtR6rfcre2ve98BBulBtHEEVyyHC1xeR8+qu/sg5eKq1ZILFwUiv+7fxN9SLD5HzxBK4+3MWCRQbpc9dAunGPai0E0kXuhvGxU5pbbd7BDodxrtgBKrQ2GKtMP7TMTYflUDm3mE10wlMSRkLl8JJJsdye9ttsWAhdzBYT9LT3A4nVJMStxGCIwRGCIwRap7HOBWD1bj4rpF8gfE33AX6N54oSvNbdxUkUG9T9B9fJXTm3gC11O0TaN8UbfusNj8jsfQ4hcfBYt2Gqh4y1HEL8+1dI8UjRyLldWysD2Pz2t67YvK90yo17Q9pkFX3hnDqakvCJqV6x1HUec/hRo3xKpIszZdwSLg/MYoSSuJWrVsRFTdeKYyDfiJGRPAearfGeEtC71NMrGkWYiKUi4upHnuobwhiLG3fFgZsV0aGIFRopVT3yLjr9YvGYT3gPF0qEVHEbSg/s3SmVGHbIBTs1+1gb9/lUiFo4nDuouLmzHEF5Pj3wF0amUmzPFELbOqoO5sC1EoPoovfzxFlG8RcAnpJ+VU+a9yUq6dKQkG5IjMKi4t4iHWxYdjuLb7YhVFR384894/I5Kdwrh5ytMxkijTVpQYAQLXJLRyat/h72scIWGtVEimIcTp3vqMvHySOo9oEsZtS5wLAF53eRzbuA7FU9bb/oLhvFbrdkseJrR0aAB6AE/RWzhNfNHRpIOkwkQFmsqIpYk9PJGg7k6l/iJ2xXVcyvSpvrlhkQeZJjWST6DJLuHcY9zGWIUkOawYdQFgLki4Z81vE2h2vipJWxUw36jvPL3Rla3DQRoFz4VBwuIz9OpKGWFovGyui5rWPw6kEdyR64sCVNZ2OfubzJgg2BBMeKtcHHOGx04p1nhaILkytICCLag7nW57Wwlct2Fxj6valrg6ZsFGrudKWJlSNY5EUCzCaEAb6AFr6D0vr88QVmpbOrPaXPJBOm677KE3PzMV6YpguvxzRX+xkW3bfErINlNE7xd4NP2Kk0/O8kkipHFFJci4WePN/hGax+pFsFjdsxjGlznEdWmPG30KrvPXtA6itT02ZA2kjllJP8KlGYW7Eg4sAt/Z2ydxwq1b8BfzMgeCofBuj14/eM3RzePLvb6a72vbW17YseS7dftOzd2XxaSvPFel1pOhm6OY5M29v/AHz188AlHtOzHafFF44pnyby61dUCMXEa+KVh2Xyv+82w+p7HAla+PxgwtLf10HP7DVbwlRBCFiDxpkUAJmUWAFhoTe1sUXiiyrUl5BM6ws99r3CI2RKuNlzghHsR4gfhPqQdPkfTEg3Xd2HiHtcaDgYzHI6++PVZZi69KjBEYIjBEYIjBEzh5hqkjWJKiVEX4VRytu+4scRAWu7CUHPL3MBJ4iVofsfSWUz1EskjgWjXM7ML/E2hO48H3OKkXXB24abAykxoGpgeA+qa+0bk33tevCP+IQaj+8Udv5h2P0PawGFrbK2l+nPZ1PhPoftx8+uScGjgE6irLrEt84VfESPyHuLkWvuPTcWOVl6iu6r2ZNGC45Tl1V+41xFepDGlO7z1FGEhhDgRRLKSLZLbhVBJJtp2A0xgLiYeid1znPAa18uMd5xbz6m311p3EeVniZoxNBLMoJaKNmLCwud1AYgalQSdDpi+8urSxzXtD91waciQI+dupsnfCOdw4yVoLWByyqNbkAeMD4hpe/6HFSzgtSvszd71C3I/TgmFGQ4zrF1lJ0bo5r2uNSi5Rb1ItfFVrvlp3S7d8Y+ZlTeZA0tBNGscSuMrFI1yGwIPwZyScovt2HloBEyseEPZ4lriSRcSTOnGPqsqxmXpE55c5hekY2USRn4o3Jtf94EfC3a+KlsrUxWDbiBnB4j5cwtQ4Xx6OsQRwEaIrODNN1FJ3W3SOYA32a22gBxjNl52thH4dxdU4kDutg8/iET080tnkjbMZJKhJFNhk6raDTuqfbX/YszQ8WaGkHjuj6lLIlOpVZT2GZqk/WzI39MFsEjUj/J9CFPigJysRPbbwpVN9MgRfvrhBWEuAkSPNg9ZKa8RkpYIw08hj8h/wAUGb/AJAx/piLkrBRbWqOim2f7IHjulZxxrmaafqCPPHCfiVXlIK3sC4Lsovptbe2uMgbGa71DBU6W6XQXaSG58rApnwXl2ejq4jPAJYHDLmFmjcOhCjNbw5mIAuAcHGQtavjKWIoOFN0OEHgRBvbWAlXM3BY4glRTOHpZiclyM6EalGG9x5/fteWlbOExL3k0qoh7c+B5jqlvB+FS1Uqwwrd2+yjuzHsB/wC64kmFsV67KDDUebD3C37ljgEdFAsUep3d7au3c/7DsMUXh8Zi34moXu8BwCo3tk4HpHVqNrRyf+Lfe6/VcSM12tg4rOgeo+v381ltsXXpEYIjBEYIjBEYIjBEYIrvwL2hNR0qQRU65luS7OSCSSb5QAe479sV3Vx8TsgYisar3mDoB9fwrb7OOaKqulnMxTpoi2VFsAzE21Nzsp74qRC5W1cDQwrG7kySczoF75/5EFVeenAWoA8S7CX67BvI7Hv5iQYUbM2oaH8Or8Py/HsLNuAcTekrI3nzgxBoyGBJjBVl+E/ulr2xJEiy9DiaLa+HLacd6D1uD6xmm3K9NDRye+VFVC/TDGOOKTM8jEEXI3Ua/mtrvbFZmy1cY+piGfp6VMicyRAA+R8PBSqXk2NoYVlUpNKHlklDWSnUrdFdTpr5aH4tdMN4rG/aLxUcWGWthoEXcZuQeXG4y4qm8LqJo2Z6dnVlUlmjvotxctb8t7b6bYuQNV1qzKb27tQCCdeP36K08L9osqMxkjVsxGYqzD52UkoD30C3xQs4Lm1dkU3Abpy4gfPPzlV7jr07t1KfMgYnNEy2ynXVSCRlOml7g37Ys2cit/Dis0btW8ZGc+uV+cJXiy2F9ViDcaEdxgiufBfaBKgy1A6otYSa5xtuAyhxodCQbnfGNzOC5NfZVNxmnblp8jHuyZcU51pAEMaTSnchpJEyny+IjXy1+eIDStejs2sZ3iG+AP098FXKrmaonL9KMIACxEas2VRuSWLAADUsAPpi26Bmt9uCo043zOl4F/CPK6jQ8NjWKOoqmkyzFhGseXMwSwZyzaAAmwFiTrsBrM6BZHVnl5pUQJbEzkJyFvYT/hscVTw02WTNSkmaGEheuDbLI2+q21NmIsbWuLVNitGqalHF3Ih/wl193iB18NFDg5jqaONEzvFURFVMbC6vEy5hmU6Bk+Hs2VgNMuJi6zOwdHEOLoBY6TIzDpgweBz4SJ1SbgnBJq2YpCguTdjsiAncnsPIbm3fFphbWIxNPDU96ofuVuXKnLMVBFkTxO1upIRqx/0Udl7epuTReNxuNqYp+86w0HD881nvtTkqKasWSKaVEmQEZZGAzL4SAAfLKfriWgLu7GFKthy17QS06gZG/wB1VKrmqsliaGSdnja2YMFN7EEeIjNuB3xbdC6bMDh2PFRrACOE/sk2JW2jBEYIjBEYIjBEYIjBEYIr7yFzdTUFNKHV3meS+VR+UKoF2Om+bzPpihBlcTaWz62KrN3SA0DXjPDyT/ljn+atrYoREkcRDlhcsxsrEeLQDW3bAiFo4vZNLDYd1QuJdaNBnw/KsnNnJ8Fct2GSYCyyqNR6EfmHofoRiBZc/BbRq4U2u3Ue8isd49yxU0DhpEDIGBWQDMhsdAb7X/dbf1xaZXrMNjaOKbDDfhkffMKXWczioSaMxKk1W8fVmeQlQEItlUjwAfM2F/S0bsXWKngexc128S1gMAC9+c3PkmnL1RH7rxGKAfhpTG8hFmlbUZz3Veyp2BudScQZm61sUx/bUX1My7LRo4czxP0Cg8NdE4XJLNFFL+MsUAdLW3d/GmVyCCfzaEYki6z1Q52Naym4ixc6D4CxkeiqUjAkkCwJNgL6elzrp64uumBAumo4A/uRrLjKJAmXvlNxn32zjL8wfLFd68LW/Vt/UdhrEzz4eV004fyaJUprT2kqY5HjUx+G8e6s+bT55cRvXWtV2j2bn9yzCAb3vqBHpK4cI4PSyU087POxgWMuihEvnOXwsS1wLbkD5YElXr4iuys2mA0b0wbnLiLZ9VLoKCnjj4bUtHmSSaSOoDm4+IKpttot2t6YSVjqVar3VqIMEAFsZ5X9bJqagUvFVjeXOrFoHjEQRUik1RbiwPxKTZe25xEWWruGvgi9rYNnAzJLhn8iBfyS7iUsCwnh9WZI5KSRxDMiBwVY3ysuYHUWI18trWMic1sUm1S/9VRgh4EgmLjnGiro4l0HzUjSR/hlGe9me5JJsCQvYAAm2UG99cTE5rf7HtWxWAN5A0H3/OUKzcrezqepIknvDEddfjb5A7fNvscN7gudjNsUqPdp953oPfAea17hHCoqWMRQoEQeW5PmTuT6nFV5WvXqV379QyVlvMfOVbRV9RGsgeNXuEkUEAMAwFxZgADtfEgSvSYXZ2GxOGY5zYMZjlbp6JTzfzp/aEMaPAEkjfNnDXBBBBFiLi5sdztiQIW1gdm/pKjnNdIIyhVLFl1EYIjBEYIjBEYIjBEYIjBEYIjBFZ/Z5xiGkqmlnJCiJgLKSSxK2GnoDirlztqYepiKO5TF5HldPeP+1SV7rSoIl/fezP8AQfCv/ViN1aWG2FTbesd7kLD7n0WsqA6AMAQw1BGhuNrYheXPddZUnmD2Y08xLQEwOewF0P8Ah3X6G3piQSF2MNtutTtUG8PXz18fNUPiHJ3EaQPlR2RhlYwMWDA9io8RHzXEyCu3S2jg8REkAi43rR45eRSKp4pK0MdMxAjiZiq2sQWOt/O2u/niQBmt1lBgqGqM3AeihoASLmwvqbXt6274lZTlZWvh3HYCa2GQlKeaERw3BOUxfsrgX9WP8RPnikELmVcLVApPbd7XSee98X2HJTeFc0U60lPTSlihjnjnyqcyZ2zIytbXyK3trqDa2BF1irYGqa76zM5aWzkYEEEfXPgkPBOLR06VkTZnWeIohUAagnKxBOg79ziSCVuYjDvqupPFi0yfqFH/ALY/4I0hQEdbqh8xuPDly28t+/fExeVl/T/+I7cH+XdjxlFbWVFdNnKtJLZRaNDey6DRdSfXCwSnTo4WnuzDeZ49VY+C+zOrm8UxWBT+94nPrlB/qQcRvcFz8RtrD07M7x5WHn9gVonAeT6OhKsAGlJsskpBbNYmyjQA2B2F7dzivVcHE7RxOKkZDgMo5/mysVX8D2JBynUdtMFz2fEFinL/ALSKuCwlPvEfk58X0ff/ADA4tur2GJ2Nh6t2d08svL7QlfO3Go6ypM8SMgZFDB7XzC4voTpaw+mJAhbOz8M/D0ezeQYJiOCQ4lbqMERgiMERgiMERgiMERgiMERgiMERgiDgi0PmP2nySDJSKYltq7WL/QahfnqfliobxXBwuxGMO9WO8eAy+5Tn2N1zSR1SuxZhIrlmNySy2uSdfyb4giCtTb1IMdTLRAgjyP5Vm4jzfTRVMVMWLSyOFIXUIW0GY9iTbTfz9YXOpbOrVKLq0Q0Cb6xwTSv4VBOLTRRyfzqD9idRgtanXq0vgcR0KrtT7O+HyXKxFDfdJG0PyJIH2wkrfZtjFszdPUBLZfZPSn4Zpx8yh/8AHEyVsjb9fVrfX7rn/wD5LT/3832T/bCSp/4/W/oHqpEPspox8Tzt82Uf0XCSqO29iDkGjwP3TSDkrh1PYmFNSFBlYsCSbAWc2uToBbELWdtLGVbBx42EfJWOnp0jGVFVF8lAA+wwXPc9zzLjPVVvhPO8E1XLSt4HSRkQk6SZTY2PY3BsO/6YLoV9mVadBtYXBEnlKQ+2qotBTpfVpC3+VbX/AOvEjNb2wGTUe7gI8z+FX+XfaRLFGYqkGZMpCvfxjS1iT8Q9Tr6nAt4LexWxqdR2/S7p1Gn4VEGLrtIwRGCIwRGCIwRGCIwRGCIwRGCIwRGCIwRGCIwRGCJpwbj89KsywNk6yhWa2osTqp7HUi/rpY64giVrV8JSrlpqCd3y8UuSVlYOCQwOYHvcG9/nfCFsFoI3TktY5p9o6LTIKZgZ5UBYjXpXGt/473AHbc9gagSvMYPYzjVJrDutP934Uf2Ocbv1qZ2JYnqoSSb3sH1PrY+tycCIV9u4aN2s0WyP099Fz5+58dKlIqVvDA4aQg6Ow3jNvygaHzJ9MAJVtm7Ka6iX1hdwtyHHrw/Kv7cehFJ73m/C6ee//j/Nfw289MQuH+kqdv2Ed6Y/PTXos+9n3PLtUyRVL+GdyyEnRGP5BfZSLAeo/ixJELu7T2W1tEPpC7RB5jj14/hdPbNxf9jTKdf2r/qq/wDkfoMAFXYOH+Kseg+Z+i78ne0VTA6VTASxISrH/mhRoL/v9vX53wIhUx2x3dqHUR3Sbjh+PkspdyxJJuSbk+p1v98XXpgABATDi3HZ6lIlmfP0QQpO9jbc9zoNd8QBCwUcLSoucaYjez4JbiVsIwRGCIwRGCIwRGCIwRGCIwRGCIwRGCIwRGCIwRGCIwRGCIwRGCLvRVjwuHico4vZlNiLgg/ocCJVKlNtRu68SFwwV1O/teb3f3bOejnz5fW3n5d7bX1xEXWH9PT7Xto70R758+Cg4lZl3raySZs8rs72AzMbmwFh+mAEKlOmym3dYIC4YK6MERgiMERgiMERgiMERgiMERgiMEX/2Q=="/>
          <p:cNvSpPr>
            <a:spLocks noChangeAspect="1" noChangeArrowheads="1"/>
          </p:cNvSpPr>
          <p:nvPr/>
        </p:nvSpPr>
        <p:spPr bwMode="auto">
          <a:xfrm>
            <a:off x="155574" y="-144463"/>
            <a:ext cx="911225" cy="91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catalog.csuchico.edu/viewer/11/TRADITIONS/photo/SE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86" y="2325351"/>
            <a:ext cx="803275" cy="78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content-sjc2-1.xx.fbcdn.net/hphotos-xfa1/v/t1.0-9/34285_1374559961976_331957_n.jpg?oh=93de7c5389f3c13896a9b212c26f1059&amp;oe=563213B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522" y="3625309"/>
            <a:ext cx="619701" cy="897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10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5" r="10568"/>
          <a:stretch/>
        </p:blipFill>
        <p:spPr>
          <a:xfrm>
            <a:off x="1661553" y="2276707"/>
            <a:ext cx="685800" cy="652087"/>
          </a:xfrm>
          <a:prstGeom prst="rect">
            <a:avLst/>
          </a:prstGeom>
        </p:spPr>
      </p:pic>
      <p:pic>
        <p:nvPicPr>
          <p:cNvPr id="1034" name="Picture 10" descr="http://www.ccsf.edu/content/ccsf/en/student-services/admissions-and-registration/records/evaluation-and-graduation/_jcr_content/subheader-image/smallimage2.img.jpg/1370738959078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3" r="23382"/>
          <a:stretch/>
        </p:blipFill>
        <p:spPr bwMode="auto">
          <a:xfrm>
            <a:off x="2138388" y="3727191"/>
            <a:ext cx="533400" cy="88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collegeparents.org/sites/default/files/burnt_out_from_studyin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748" y="2828268"/>
            <a:ext cx="798653" cy="81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s-media-cache-ak0.pinimg.com/736x/d7/ca/9a/d7ca9a77534c985332b4dc7de532dd6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230" y="1585820"/>
            <a:ext cx="881743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upload.wikimedia.org/wikipedia/en/thumb/4/40/LPHS_LOGO.jpg/230px-LPHS_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962" y="1749680"/>
            <a:ext cx="898525" cy="81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Arc 1040"/>
          <p:cNvSpPr/>
          <p:nvPr/>
        </p:nvSpPr>
        <p:spPr>
          <a:xfrm rot="7359290">
            <a:off x="3163400" y="2152500"/>
            <a:ext cx="440604" cy="65188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3746478" y="505319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1998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4232158" y="501004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1999</a:t>
            </a:r>
            <a:endParaRPr lang="en-US" sz="1200" dirty="0"/>
          </a:p>
        </p:txBody>
      </p:sp>
      <p:pic>
        <p:nvPicPr>
          <p:cNvPr id="1043" name="Picture 18" descr="https://fbcdn-profile-a.akamaihd.net/hprofile-ak-xap1/v/t1.0-1/c37.37.458.458/s160x160/1044039_563856813657491_1217626541_n.png?oh=9916561b501cf73a2b1ac933aa2bc4f0&amp;oe=560943EE&amp;__gda__=1441866726_05044a2c18c99ea820c1315c82cda9b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27" y="3946198"/>
            <a:ext cx="581425" cy="58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Arc 60"/>
          <p:cNvSpPr/>
          <p:nvPr/>
        </p:nvSpPr>
        <p:spPr>
          <a:xfrm rot="7359290">
            <a:off x="3744605" y="4100947"/>
            <a:ext cx="440604" cy="65188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4" name="Picture 20" descr="http://californiacommunitycolleges.cccco.edu/Portals/0/colleges/collegeLogo/ButteCollegelogo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420" y="3992273"/>
            <a:ext cx="517419" cy="51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104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" t="26056" r="10784" b="33053"/>
          <a:stretch/>
        </p:blipFill>
        <p:spPr>
          <a:xfrm>
            <a:off x="3936732" y="2667414"/>
            <a:ext cx="1052188" cy="742721"/>
          </a:xfrm>
          <a:prstGeom prst="rect">
            <a:avLst/>
          </a:prstGeom>
        </p:spPr>
      </p:pic>
      <p:pic>
        <p:nvPicPr>
          <p:cNvPr id="1048" name="Picture 24" descr="http://ckprice.orlandusd.net/images/header-logo.gif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5" r="71178"/>
          <a:stretch/>
        </p:blipFill>
        <p:spPr bwMode="auto">
          <a:xfrm>
            <a:off x="4707013" y="3606351"/>
            <a:ext cx="533400" cy="56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6129597" y="4999372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2006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4762127" y="5004942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2001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6653970" y="500329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2008</a:t>
            </a:r>
            <a:endParaRPr lang="en-US" sz="1200" dirty="0"/>
          </a:p>
        </p:txBody>
      </p:sp>
      <p:pic>
        <p:nvPicPr>
          <p:cNvPr id="1054" name="Picture 26" descr="http://www.actionnewsnow.com/images/thumbnails/DFB75AC2F5E68A69D07CD40380CBEE6A_787_442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422" y="1904624"/>
            <a:ext cx="818350" cy="70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AutoShape 28" descr="https://outlook.office365.com/owa/service.svc/s/GetFileAttachment?id=AAMkAGMyZGE4NDU2LTY5NDYtNGMyNi1hNmY1LWViZjMxNTUxNTcyYgBGAAAAAACV7YR%2FLEEBQL7Kut4iQXa9BwDQifiF%2B2tKSIVv2WK2PpFmAXcAo9UxAABMNZbDFczHRIXXjG6BCm8%2BAAEr%2BGsHAAABEgAQANpU8RbK%2FRZBmTkpNjOVr2Y%3D&amp;isImagePreview=True&amp;X-OWA-CANARY=8gKF4dO1AU6Fiyg0h97IRoANtALufNIYDWddL685JXHZom8RzHLYeqsbrmTlEDOLJsC8cOl8Fjk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AutoShape 30" descr="https://outlook.office365.com/owa/service.svc/s/GetFileAttachment?id=AAMkAGMyZGE4NDU2LTY5NDYtNGMyNi1hNmY1LWViZjMxNTUxNTcyYgBGAAAAAACV7YR%2FLEEBQL7Kut4iQXa9BwDQifiF%2B2tKSIVv2WK2PpFmAXcAo9UxAABMNZbDFczHRIXXjG6BCm8%2BAAEr%2BGsHAAABEgAQANpU8RbK%2FRZBmTkpNjOVr2Y%3D&amp;isImagePreview=True&amp;X-OWA-CANARY=8gKF4dO1AU6Fiyg0h97IRoANtALufNIYDWddL685JXHZom8RzHLYeqsbrmTlEDOLJsC8cOl8Fjk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0" name="Picture 20" descr="http://californiacommunitycolleges.cccco.edu/Portals/0/colleges/collegeLogo/ButteCollegelogo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137" y="3927122"/>
            <a:ext cx="617099" cy="61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5" t="8220" r="16793"/>
          <a:stretch/>
        </p:blipFill>
        <p:spPr>
          <a:xfrm>
            <a:off x="5400800" y="3871783"/>
            <a:ext cx="838200" cy="760476"/>
          </a:xfrm>
          <a:prstGeom prst="rect">
            <a:avLst/>
          </a:prstGeom>
        </p:spPr>
      </p:pic>
      <p:cxnSp>
        <p:nvCxnSpPr>
          <p:cNvPr id="83" name="Straight Connector 82"/>
          <p:cNvCxnSpPr/>
          <p:nvPr/>
        </p:nvCxnSpPr>
        <p:spPr>
          <a:xfrm>
            <a:off x="5819900" y="4655177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5553200" y="499614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2004</a:t>
            </a:r>
            <a:endParaRPr lang="en-US" sz="1200" dirty="0"/>
          </a:p>
        </p:txBody>
      </p:sp>
      <p:pic>
        <p:nvPicPr>
          <p:cNvPr id="85" name="Picture 6" descr="Pac-Man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866" y="3526838"/>
            <a:ext cx="1619105" cy="10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49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274638"/>
            <a:ext cx="8251825" cy="10112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  <a:ea typeface="ＭＳ Ｐゴシック" pitchFamily="84" charset="-128"/>
              </a:rPr>
              <a:t>The Composition Sequence at Butte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  <a:ea typeface="ＭＳ Ｐゴシック" pitchFamily="84" charset="-128"/>
            </a:endParaRPr>
          </a:p>
        </p:txBody>
      </p:sp>
      <p:grpSp>
        <p:nvGrpSpPr>
          <p:cNvPr id="20483" name="Group 2"/>
          <p:cNvGrpSpPr>
            <a:grpSpLocks/>
          </p:cNvGrpSpPr>
          <p:nvPr/>
        </p:nvGrpSpPr>
        <p:grpSpPr bwMode="auto">
          <a:xfrm>
            <a:off x="564307" y="1701242"/>
            <a:ext cx="9032875" cy="2362200"/>
            <a:chOff x="656160" y="2019939"/>
            <a:chExt cx="9032875" cy="2362200"/>
          </a:xfrm>
        </p:grpSpPr>
        <p:sp>
          <p:nvSpPr>
            <p:cNvPr id="20485" name="AutoShape 21"/>
            <p:cNvSpPr>
              <a:spLocks noChangeAspect="1" noChangeArrowheads="1" noTextEdit="1"/>
            </p:cNvSpPr>
            <p:nvPr/>
          </p:nvSpPr>
          <p:spPr bwMode="auto">
            <a:xfrm>
              <a:off x="656160" y="2324739"/>
              <a:ext cx="5562600" cy="20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6" name="Rectangle 20"/>
            <p:cNvSpPr>
              <a:spLocks noChangeArrowheads="1"/>
            </p:cNvSpPr>
            <p:nvPr/>
          </p:nvSpPr>
          <p:spPr bwMode="auto">
            <a:xfrm>
              <a:off x="915892" y="2324739"/>
              <a:ext cx="1035322" cy="10668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20487" name="Rectangle 18"/>
            <p:cNvSpPr>
              <a:spLocks noChangeArrowheads="1"/>
            </p:cNvSpPr>
            <p:nvPr/>
          </p:nvSpPr>
          <p:spPr bwMode="auto">
            <a:xfrm>
              <a:off x="2408632" y="2324739"/>
              <a:ext cx="1067067" cy="11049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20488" name="AutoShape 17"/>
            <p:cNvSpPr>
              <a:spLocks noChangeArrowheads="1"/>
            </p:cNvSpPr>
            <p:nvPr/>
          </p:nvSpPr>
          <p:spPr bwMode="auto">
            <a:xfrm>
              <a:off x="2027691" y="2629601"/>
              <a:ext cx="304464" cy="304862"/>
            </a:xfrm>
            <a:prstGeom prst="rightArrow">
              <a:avLst>
                <a:gd name="adj1" fmla="val 50000"/>
                <a:gd name="adj2" fmla="val 2500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20489" name="AutoShape 16"/>
            <p:cNvSpPr>
              <a:spLocks noChangeArrowheads="1"/>
            </p:cNvSpPr>
            <p:nvPr/>
          </p:nvSpPr>
          <p:spPr bwMode="auto">
            <a:xfrm>
              <a:off x="3551454" y="2629601"/>
              <a:ext cx="304464" cy="304862"/>
            </a:xfrm>
            <a:prstGeom prst="rightArrow">
              <a:avLst>
                <a:gd name="adj1" fmla="val 50000"/>
                <a:gd name="adj2" fmla="val 2500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20490" name="Text Box 15"/>
            <p:cNvSpPr txBox="1">
              <a:spLocks noChangeArrowheads="1"/>
            </p:cNvSpPr>
            <p:nvPr/>
          </p:nvSpPr>
          <p:spPr bwMode="auto">
            <a:xfrm>
              <a:off x="1037101" y="2476337"/>
              <a:ext cx="761881" cy="7613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</a:rPr>
                <a:t>215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chemeClr val="tx1"/>
                  </a:solidFill>
                </a:rPr>
                <a:t>4 levels below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>
                  <a:solidFill>
                    <a:schemeClr val="tx1"/>
                  </a:solidFill>
                </a:rPr>
                <a:t>(4 units)</a:t>
              </a:r>
            </a:p>
          </p:txBody>
        </p:sp>
        <p:sp>
          <p:nvSpPr>
            <p:cNvPr id="20491" name="Text Box 14"/>
            <p:cNvSpPr txBox="1">
              <a:spLocks noChangeArrowheads="1"/>
            </p:cNvSpPr>
            <p:nvPr/>
          </p:nvSpPr>
          <p:spPr bwMode="auto">
            <a:xfrm>
              <a:off x="2560864" y="2476337"/>
              <a:ext cx="761881" cy="80090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</a:rPr>
                <a:t>217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chemeClr val="tx1"/>
                  </a:solidFill>
                </a:rPr>
                <a:t>3 level below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>
                  <a:solidFill>
                    <a:schemeClr val="tx1"/>
                  </a:solidFill>
                </a:rPr>
                <a:t>(4 units)</a:t>
              </a:r>
            </a:p>
          </p:txBody>
        </p:sp>
        <p:sp>
          <p:nvSpPr>
            <p:cNvPr id="20492" name="AutoShape 21"/>
            <p:cNvSpPr>
              <a:spLocks noChangeAspect="1" noChangeArrowheads="1" noTextEdit="1"/>
            </p:cNvSpPr>
            <p:nvPr/>
          </p:nvSpPr>
          <p:spPr bwMode="auto">
            <a:xfrm>
              <a:off x="3704160" y="2019939"/>
              <a:ext cx="5984875" cy="2173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3" name="Rectangle 20"/>
            <p:cNvSpPr>
              <a:spLocks noChangeArrowheads="1"/>
            </p:cNvSpPr>
            <p:nvPr/>
          </p:nvSpPr>
          <p:spPr bwMode="auto">
            <a:xfrm>
              <a:off x="3983609" y="2292700"/>
              <a:ext cx="1092181" cy="117503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20494" name="Rectangle 19"/>
            <p:cNvSpPr>
              <a:spLocks noChangeArrowheads="1"/>
            </p:cNvSpPr>
            <p:nvPr/>
          </p:nvSpPr>
          <p:spPr bwMode="auto">
            <a:xfrm>
              <a:off x="7132849" y="2401803"/>
              <a:ext cx="1067111" cy="91353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20495" name="Rectangle 18"/>
            <p:cNvSpPr>
              <a:spLocks noChangeArrowheads="1"/>
            </p:cNvSpPr>
            <p:nvPr/>
          </p:nvSpPr>
          <p:spPr bwMode="auto">
            <a:xfrm>
              <a:off x="5533001" y="2324375"/>
              <a:ext cx="1143414" cy="114336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20496" name="AutoShape 17"/>
            <p:cNvSpPr>
              <a:spLocks noChangeArrowheads="1"/>
            </p:cNvSpPr>
            <p:nvPr/>
          </p:nvSpPr>
          <p:spPr bwMode="auto">
            <a:xfrm>
              <a:off x="5151863" y="2628812"/>
              <a:ext cx="305066" cy="304436"/>
            </a:xfrm>
            <a:prstGeom prst="rightArrow">
              <a:avLst>
                <a:gd name="adj1" fmla="val 50000"/>
                <a:gd name="adj2" fmla="val 25001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20497" name="AutoShape 16"/>
            <p:cNvSpPr>
              <a:spLocks noChangeArrowheads="1"/>
            </p:cNvSpPr>
            <p:nvPr/>
          </p:nvSpPr>
          <p:spPr bwMode="auto">
            <a:xfrm>
              <a:off x="6752487" y="2628812"/>
              <a:ext cx="305066" cy="304436"/>
            </a:xfrm>
            <a:prstGeom prst="rightArrow">
              <a:avLst>
                <a:gd name="adj1" fmla="val 50000"/>
                <a:gd name="adj2" fmla="val 25001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20498" name="Text Box 15"/>
            <p:cNvSpPr txBox="1">
              <a:spLocks noChangeArrowheads="1"/>
            </p:cNvSpPr>
            <p:nvPr/>
          </p:nvSpPr>
          <p:spPr bwMode="auto">
            <a:xfrm>
              <a:off x="4161370" y="2477473"/>
              <a:ext cx="762276" cy="7616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</a:rPr>
                <a:t>219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chemeClr val="tx1"/>
                  </a:solidFill>
                </a:rPr>
                <a:t>2 levels below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>
                  <a:solidFill>
                    <a:schemeClr val="tx1"/>
                  </a:solidFill>
                </a:rPr>
                <a:t>(4 units)</a:t>
              </a:r>
            </a:p>
          </p:txBody>
        </p:sp>
        <p:sp>
          <p:nvSpPr>
            <p:cNvPr id="20499" name="Text Box 14"/>
            <p:cNvSpPr txBox="1">
              <a:spLocks noChangeArrowheads="1"/>
            </p:cNvSpPr>
            <p:nvPr/>
          </p:nvSpPr>
          <p:spPr bwMode="auto">
            <a:xfrm>
              <a:off x="5685146" y="2477473"/>
              <a:ext cx="837572" cy="8378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</a:rPr>
                <a:t>119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chemeClr val="tx1"/>
                  </a:solidFill>
                </a:rPr>
                <a:t>1 level below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>
                  <a:solidFill>
                    <a:schemeClr val="tx1"/>
                  </a:solidFill>
                </a:rPr>
                <a:t>(3 units)</a:t>
              </a:r>
            </a:p>
          </p:txBody>
        </p:sp>
        <p:sp>
          <p:nvSpPr>
            <p:cNvPr id="20500" name="Text Box 13"/>
            <p:cNvSpPr txBox="1">
              <a:spLocks noChangeArrowheads="1"/>
            </p:cNvSpPr>
            <p:nvPr/>
          </p:nvSpPr>
          <p:spPr bwMode="auto">
            <a:xfrm>
              <a:off x="7285770" y="2553142"/>
              <a:ext cx="762276" cy="6097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"/>
                <a:defRPr sz="32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"/>
                <a:defRPr sz="28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"/>
                <a:defRPr sz="24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anose="05020102010507070707" pitchFamily="18" charset="2"/>
                <a:buChar char=""/>
                <a:defRPr sz="2000"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anose="05020102010507070707" pitchFamily="18" charset="2"/>
                <a:buChar char=""/>
                <a:defRPr>
                  <a:solidFill>
                    <a:schemeClr val="tx2"/>
                  </a:solidFill>
                  <a:latin typeface="Franklin Gothic Book" panose="020B05030201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</a:rPr>
                <a:t>2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chemeClr val="tx1"/>
                  </a:solidFill>
                </a:rPr>
                <a:t>Transfer Comp</a:t>
              </a: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1"/>
          <p:cNvGrpSpPr>
            <a:grpSpLocks/>
          </p:cNvGrpSpPr>
          <p:nvPr/>
        </p:nvGrpSpPr>
        <p:grpSpPr bwMode="auto">
          <a:xfrm>
            <a:off x="493932" y="3561307"/>
            <a:ext cx="8534400" cy="2664630"/>
            <a:chOff x="104703" y="3007740"/>
            <a:chExt cx="9164388" cy="2194498"/>
          </a:xfrm>
        </p:grpSpPr>
        <p:grpSp>
          <p:nvGrpSpPr>
            <p:cNvPr id="22" name="Group 12"/>
            <p:cNvGrpSpPr>
              <a:grpSpLocks noChangeAspect="1"/>
            </p:cNvGrpSpPr>
            <p:nvPr/>
          </p:nvGrpSpPr>
          <p:grpSpPr bwMode="auto">
            <a:xfrm>
              <a:off x="3284216" y="3007740"/>
              <a:ext cx="5984875" cy="2173288"/>
              <a:chOff x="2455" y="4159"/>
              <a:chExt cx="7710" cy="1235"/>
            </a:xfrm>
          </p:grpSpPr>
          <p:sp>
            <p:nvSpPr>
              <p:cNvPr id="31" name="AutoShape 21"/>
              <p:cNvSpPr>
                <a:spLocks noChangeAspect="1" noChangeArrowheads="1" noTextEdit="1"/>
              </p:cNvSpPr>
              <p:nvPr/>
            </p:nvSpPr>
            <p:spPr bwMode="auto">
              <a:xfrm>
                <a:off x="2455" y="4159"/>
                <a:ext cx="7710" cy="1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Rectangle 20"/>
              <p:cNvSpPr>
                <a:spLocks noChangeArrowheads="1"/>
              </p:cNvSpPr>
              <p:nvPr/>
            </p:nvSpPr>
            <p:spPr bwMode="auto">
              <a:xfrm>
                <a:off x="2852" y="4272"/>
                <a:ext cx="3544" cy="993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 b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118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Accelerated Course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00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00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000" dirty="0" smtClean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800" dirty="0" smtClean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80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(4 units)</a:t>
                </a:r>
                <a:endParaRPr lang="en-US" altLang="en-US" sz="1400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" name="Rectangle 19"/>
              <p:cNvSpPr>
                <a:spLocks noChangeArrowheads="1"/>
              </p:cNvSpPr>
              <p:nvPr/>
            </p:nvSpPr>
            <p:spPr bwMode="auto">
              <a:xfrm>
                <a:off x="6994" y="4326"/>
                <a:ext cx="1473" cy="655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" name="AutoShape 16"/>
              <p:cNvSpPr>
                <a:spLocks noChangeArrowheads="1"/>
              </p:cNvSpPr>
              <p:nvPr/>
            </p:nvSpPr>
            <p:spPr bwMode="auto">
              <a:xfrm>
                <a:off x="6480" y="4505"/>
                <a:ext cx="393" cy="173"/>
              </a:xfrm>
              <a:prstGeom prst="rightArrow">
                <a:avLst>
                  <a:gd name="adj1" fmla="val 50000"/>
                  <a:gd name="adj2" fmla="val 2499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" name="Text Box 15"/>
              <p:cNvSpPr txBox="1">
                <a:spLocks noChangeArrowheads="1"/>
              </p:cNvSpPr>
              <p:nvPr/>
            </p:nvSpPr>
            <p:spPr bwMode="auto">
              <a:xfrm>
                <a:off x="3451" y="4587"/>
                <a:ext cx="982" cy="4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 b="1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219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 levels below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(4 units)</a:t>
                </a:r>
              </a:p>
            </p:txBody>
          </p:sp>
          <p:sp>
            <p:nvSpPr>
              <p:cNvPr id="36" name="Text Box 14"/>
              <p:cNvSpPr txBox="1">
                <a:spLocks noChangeArrowheads="1"/>
              </p:cNvSpPr>
              <p:nvPr/>
            </p:nvSpPr>
            <p:spPr bwMode="auto">
              <a:xfrm>
                <a:off x="4651" y="4587"/>
                <a:ext cx="1079" cy="43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 b="1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119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1 level below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(3 units)</a:t>
                </a:r>
              </a:p>
            </p:txBody>
          </p:sp>
          <p:sp>
            <p:nvSpPr>
              <p:cNvPr id="37" name="Text Box 13"/>
              <p:cNvSpPr txBox="1">
                <a:spLocks noChangeArrowheads="1"/>
              </p:cNvSpPr>
              <p:nvPr/>
            </p:nvSpPr>
            <p:spPr bwMode="auto">
              <a:xfrm>
                <a:off x="7240" y="4462"/>
                <a:ext cx="982" cy="43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 b="1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Transfer Comp</a:t>
                </a:r>
                <a:endParaRPr lang="en-US" altLang="en-US" sz="1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endParaRPr>
              </a:p>
            </p:txBody>
          </p:sp>
        </p:grpSp>
        <p:grpSp>
          <p:nvGrpSpPr>
            <p:cNvPr id="23" name="Group 12"/>
            <p:cNvGrpSpPr>
              <a:grpSpLocks noChangeAspect="1"/>
            </p:cNvGrpSpPr>
            <p:nvPr/>
          </p:nvGrpSpPr>
          <p:grpSpPr bwMode="auto">
            <a:xfrm>
              <a:off x="104703" y="3028950"/>
              <a:ext cx="5984875" cy="2173288"/>
              <a:chOff x="2455" y="4159"/>
              <a:chExt cx="7710" cy="1235"/>
            </a:xfrm>
          </p:grpSpPr>
          <p:sp>
            <p:nvSpPr>
              <p:cNvPr id="24" name="AutoShape 21"/>
              <p:cNvSpPr>
                <a:spLocks noChangeAspect="1" noChangeArrowheads="1" noTextEdit="1"/>
              </p:cNvSpPr>
              <p:nvPr/>
            </p:nvSpPr>
            <p:spPr bwMode="auto">
              <a:xfrm>
                <a:off x="2455" y="4159"/>
                <a:ext cx="7710" cy="1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Rectangle 20"/>
              <p:cNvSpPr>
                <a:spLocks noChangeArrowheads="1"/>
              </p:cNvSpPr>
              <p:nvPr/>
            </p:nvSpPr>
            <p:spPr bwMode="auto">
              <a:xfrm>
                <a:off x="2815" y="4314"/>
                <a:ext cx="1407" cy="655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" name="Rectangle 18"/>
              <p:cNvSpPr>
                <a:spLocks noChangeArrowheads="1"/>
              </p:cNvSpPr>
              <p:nvPr/>
            </p:nvSpPr>
            <p:spPr bwMode="auto">
              <a:xfrm>
                <a:off x="4811" y="4314"/>
                <a:ext cx="1473" cy="655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" name="AutoShape 17"/>
              <p:cNvSpPr>
                <a:spLocks noChangeArrowheads="1"/>
              </p:cNvSpPr>
              <p:nvPr/>
            </p:nvSpPr>
            <p:spPr bwMode="auto">
              <a:xfrm>
                <a:off x="4320" y="4505"/>
                <a:ext cx="393" cy="173"/>
              </a:xfrm>
              <a:prstGeom prst="rightArrow">
                <a:avLst>
                  <a:gd name="adj1" fmla="val 50000"/>
                  <a:gd name="adj2" fmla="val 2499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" name="AutoShape 16"/>
              <p:cNvSpPr>
                <a:spLocks noChangeArrowheads="1"/>
              </p:cNvSpPr>
              <p:nvPr/>
            </p:nvSpPr>
            <p:spPr bwMode="auto">
              <a:xfrm>
                <a:off x="6382" y="4505"/>
                <a:ext cx="393" cy="173"/>
              </a:xfrm>
              <a:prstGeom prst="rightArrow">
                <a:avLst>
                  <a:gd name="adj1" fmla="val 50000"/>
                  <a:gd name="adj2" fmla="val 24999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" name="Text Box 15"/>
              <p:cNvSpPr txBox="1">
                <a:spLocks noChangeArrowheads="1"/>
              </p:cNvSpPr>
              <p:nvPr/>
            </p:nvSpPr>
            <p:spPr bwMode="auto">
              <a:xfrm>
                <a:off x="3044" y="4407"/>
                <a:ext cx="982" cy="47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 b="1" dirty="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215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 dirty="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4 levels below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000" dirty="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(4 units)</a:t>
                </a:r>
              </a:p>
            </p:txBody>
          </p:sp>
          <p:sp>
            <p:nvSpPr>
              <p:cNvPr id="30" name="Text Box 14"/>
              <p:cNvSpPr txBox="1">
                <a:spLocks noChangeArrowheads="1"/>
              </p:cNvSpPr>
              <p:nvPr/>
            </p:nvSpPr>
            <p:spPr bwMode="auto">
              <a:xfrm>
                <a:off x="5007" y="4407"/>
                <a:ext cx="1079" cy="47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"/>
                  <a:defRPr sz="32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"/>
                  <a:defRPr sz="28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"/>
                  <a:defRPr sz="24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 2" panose="05020102010507070707" pitchFamily="18" charset="2"/>
                  <a:buChar char=""/>
                  <a:defRPr sz="2000"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0000"/>
                  <a:buFont typeface="Wingdings 2" panose="05020102010507070707" pitchFamily="18" charset="2"/>
                  <a:buChar char=""/>
                  <a:defRPr>
                    <a:solidFill>
                      <a:schemeClr val="tx2"/>
                    </a:solidFill>
                    <a:latin typeface="Franklin Gothic Book" panose="020B05030201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 b="1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217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3 level below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000"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rPr>
                  <a:t>(3 units)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529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</a:t>
            </a:r>
            <a:r>
              <a:rPr lang="en-US" dirty="0"/>
              <a:t>I</a:t>
            </a:r>
            <a:r>
              <a:rPr lang="en-US" dirty="0" smtClean="0"/>
              <a:t> be </a:t>
            </a:r>
            <a:r>
              <a:rPr lang="en-US" dirty="0"/>
              <a:t>s</a:t>
            </a:r>
            <a:r>
              <a:rPr lang="en-US" dirty="0" smtClean="0"/>
              <a:t>haring </a:t>
            </a:r>
            <a:r>
              <a:rPr lang="en-US" dirty="0"/>
              <a:t>t</a:t>
            </a:r>
            <a:r>
              <a:rPr lang="en-US" dirty="0" smtClean="0"/>
              <a:t>oday?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09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Survey Report – Students survey their classmates and then write a report explaining and analyzing their results visually and in writing.</a:t>
            </a:r>
            <a:endParaRPr lang="en-US" dirty="0"/>
          </a:p>
        </p:txBody>
      </p:sp>
      <p:pic>
        <p:nvPicPr>
          <p:cNvPr id="3074" name="Picture 2" descr="193%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429000"/>
            <a:ext cx="4297162" cy="301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36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Originally, what was my driving question?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3711332"/>
              </p:ext>
            </p:extLst>
          </p:nvPr>
        </p:nvGraphicFramePr>
        <p:xfrm>
          <a:off x="914400" y="2057400"/>
          <a:ext cx="74676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188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my questions now?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242715"/>
              </p:ext>
            </p:extLst>
          </p:nvPr>
        </p:nvGraphicFramePr>
        <p:xfrm>
          <a:off x="457200" y="1417638"/>
          <a:ext cx="8229600" cy="5135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955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609600"/>
            <a:ext cx="2438400" cy="1143000"/>
          </a:xfrm>
        </p:spPr>
        <p:txBody>
          <a:bodyPr/>
          <a:lstStyle/>
          <a:p>
            <a:pPr algn="l"/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534400" cy="4267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You will have 10 minutes to ask each NCWP participant the same question.  Your goal is to learn about our group.</a:t>
            </a:r>
          </a:p>
          <a:p>
            <a:r>
              <a:rPr lang="en-US" dirty="0" smtClean="0"/>
              <a:t>You can choose any question you want.</a:t>
            </a:r>
          </a:p>
          <a:p>
            <a:pPr lvl="1"/>
            <a:r>
              <a:rPr lang="en-US" i="1" dirty="0" smtClean="0"/>
              <a:t>Ex: What is your birth month?</a:t>
            </a:r>
          </a:p>
          <a:p>
            <a:pPr lvl="1"/>
            <a:r>
              <a:rPr lang="en-US" i="1" dirty="0" smtClean="0"/>
              <a:t>Ex: What is your favorite season?</a:t>
            </a:r>
          </a:p>
          <a:p>
            <a:r>
              <a:rPr lang="en-US" dirty="0" smtClean="0"/>
              <a:t>You may ask a follow up question.</a:t>
            </a:r>
          </a:p>
          <a:p>
            <a:pPr lvl="1"/>
            <a:r>
              <a:rPr lang="en-US" i="1" dirty="0" smtClean="0"/>
              <a:t>Ex: What is your birth month?  How do you feel about this?</a:t>
            </a:r>
          </a:p>
          <a:p>
            <a:pPr lvl="1"/>
            <a:r>
              <a:rPr lang="en-US" i="1" dirty="0" smtClean="0"/>
              <a:t>Ex: What is your favorite season?  Why?</a:t>
            </a:r>
          </a:p>
          <a:p>
            <a:r>
              <a:rPr lang="en-US" dirty="0" smtClean="0"/>
              <a:t>Write down the person’s name and the answer(s).  Include me and yourself.</a:t>
            </a:r>
          </a:p>
        </p:txBody>
      </p:sp>
      <p:pic>
        <p:nvPicPr>
          <p:cNvPr id="2050" name="Picture 2" descr="Pyram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81" y="455800"/>
            <a:ext cx="3429000" cy="172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90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6252"/>
            <a:ext cx="3581400" cy="2116425"/>
          </a:xfrm>
        </p:spPr>
        <p:txBody>
          <a:bodyPr>
            <a:normAutofit/>
          </a:bodyPr>
          <a:lstStyle/>
          <a:p>
            <a:r>
              <a:rPr lang="en-US" dirty="0" smtClean="0"/>
              <a:t>What are </a:t>
            </a:r>
            <a:br>
              <a:rPr lang="en-US" dirty="0" smtClean="0"/>
            </a:br>
            <a:r>
              <a:rPr lang="en-US" dirty="0" smtClean="0"/>
              <a:t>your results?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89560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If you wanted to share these results with someone outside of this room, how would you do it?</a:t>
            </a:r>
          </a:p>
          <a:p>
            <a:pPr lvl="1"/>
            <a:r>
              <a:rPr lang="en-US" dirty="0" smtClean="0"/>
              <a:t>What would your audience need to know to make sense of your survey results?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List five pieces of information you think your audience would need in order to understand your survey.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2" descr="Yes of No Question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58445"/>
            <a:ext cx="3548647" cy="233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49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get graphic!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799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Take a look at your data.  How could this information be visually represented?  </a:t>
            </a:r>
          </a:p>
          <a:p>
            <a:r>
              <a:rPr lang="en-US" sz="3000" dirty="0" smtClean="0"/>
              <a:t>Would a timeline make sense?  A map?  A pie chart? Something else? </a:t>
            </a:r>
          </a:p>
          <a:p>
            <a:r>
              <a:rPr lang="en-US" sz="3000" dirty="0" smtClean="0"/>
              <a:t>How many different answers did you get? Can they all be represented in your graph or would they work better in categories?  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4" descr="Smoke Alar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953000"/>
            <a:ext cx="457200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89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530</Words>
  <Application>Microsoft Office PowerPoint</Application>
  <PresentationFormat>On-screen Show (4:3)</PresentationFormat>
  <Paragraphs>111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ＭＳ Ｐゴシック</vt:lpstr>
      <vt:lpstr>ＭＳ Ｐゴシック</vt:lpstr>
      <vt:lpstr>Arial</vt:lpstr>
      <vt:lpstr>Calibri</vt:lpstr>
      <vt:lpstr>Franklin Gothic Book</vt:lpstr>
      <vt:lpstr>Gill Sans MT</vt:lpstr>
      <vt:lpstr>Office Theme</vt:lpstr>
      <vt:lpstr>The Power of Pie:  Interpreting and Analyzing Data </vt:lpstr>
      <vt:lpstr>What has Nicole been up to?</vt:lpstr>
      <vt:lpstr>The Composition Sequence at Butte</vt:lpstr>
      <vt:lpstr>What will I be sharing today?</vt:lpstr>
      <vt:lpstr>Originally, what was my driving question?</vt:lpstr>
      <vt:lpstr>What are my questions now?</vt:lpstr>
      <vt:lpstr>Your Turn</vt:lpstr>
      <vt:lpstr>What are  your results?</vt:lpstr>
      <vt:lpstr>Let’s get graphic!</vt:lpstr>
      <vt:lpstr>What led us to become teachers?</vt:lpstr>
      <vt:lpstr>What led us to become teachers?</vt:lpstr>
      <vt:lpstr>When Did We Know We Wanted to Teach?</vt:lpstr>
      <vt:lpstr>Wow, Nicole.  How did make those cool graphs?</vt:lpstr>
      <vt:lpstr>PowerPoint Presentation</vt:lpstr>
      <vt:lpstr>So what did you learn …?  </vt:lpstr>
      <vt:lpstr>Student Papers—what do you see?</vt:lpstr>
      <vt:lpstr>What are Nicole’s questions now?</vt:lpstr>
      <vt:lpstr>How is Nicole Feeling Now?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 a Graph</dc:title>
  <dc:creator>Nicole LaGrave</dc:creator>
  <cp:lastModifiedBy>Nicole LaGrave</cp:lastModifiedBy>
  <cp:revision>34</cp:revision>
  <cp:lastPrinted>2015-06-25T04:21:55Z</cp:lastPrinted>
  <dcterms:created xsi:type="dcterms:W3CDTF">2006-08-16T00:00:00Z</dcterms:created>
  <dcterms:modified xsi:type="dcterms:W3CDTF">2015-06-25T13:28:44Z</dcterms:modified>
</cp:coreProperties>
</file>